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376" r:id="rId2"/>
    <p:sldId id="412" r:id="rId3"/>
    <p:sldId id="413" r:id="rId4"/>
    <p:sldId id="414" r:id="rId5"/>
    <p:sldId id="415" r:id="rId6"/>
    <p:sldId id="416" r:id="rId7"/>
    <p:sldId id="417" r:id="rId8"/>
    <p:sldId id="418" r:id="rId9"/>
    <p:sldId id="377" r:id="rId10"/>
    <p:sldId id="378" r:id="rId11"/>
    <p:sldId id="379" r:id="rId12"/>
    <p:sldId id="380" r:id="rId13"/>
    <p:sldId id="381" r:id="rId14"/>
    <p:sldId id="382" r:id="rId15"/>
    <p:sldId id="383" r:id="rId16"/>
    <p:sldId id="384" r:id="rId17"/>
    <p:sldId id="385" r:id="rId18"/>
    <p:sldId id="386"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 id="399" r:id="rId32"/>
    <p:sldId id="419" r:id="rId33"/>
    <p:sldId id="420" r:id="rId34"/>
    <p:sldId id="421" r:id="rId35"/>
    <p:sldId id="400" r:id="rId36"/>
    <p:sldId id="401" r:id="rId37"/>
    <p:sldId id="402" r:id="rId38"/>
    <p:sldId id="403" r:id="rId39"/>
    <p:sldId id="404" r:id="rId40"/>
    <p:sldId id="405" r:id="rId41"/>
    <p:sldId id="407" r:id="rId42"/>
    <p:sldId id="406" r:id="rId43"/>
    <p:sldId id="408" r:id="rId44"/>
    <p:sldId id="409" r:id="rId45"/>
    <p:sldId id="410" r:id="rId46"/>
    <p:sldId id="411" r:id="rId47"/>
    <p:sldId id="423" r:id="rId48"/>
    <p:sldId id="424" r:id="rId49"/>
    <p:sldId id="425" r:id="rId50"/>
    <p:sldId id="426" r:id="rId51"/>
    <p:sldId id="427" r:id="rId52"/>
    <p:sldId id="428" r:id="rId53"/>
    <p:sldId id="429" r:id="rId54"/>
    <p:sldId id="430" r:id="rId55"/>
    <p:sldId id="431" r:id="rId56"/>
    <p:sldId id="432" r:id="rId57"/>
    <p:sldId id="433" r:id="rId58"/>
    <p:sldId id="434" r:id="rId59"/>
    <p:sldId id="435" r:id="rId60"/>
    <p:sldId id="436" r:id="rId61"/>
    <p:sldId id="437" r:id="rId62"/>
    <p:sldId id="438" r:id="rId63"/>
    <p:sldId id="439" r:id="rId64"/>
    <p:sldId id="440" r:id="rId65"/>
    <p:sldId id="441" r:id="rId66"/>
    <p:sldId id="442" r:id="rId67"/>
    <p:sldId id="443" r:id="rId68"/>
    <p:sldId id="444" r:id="rId69"/>
    <p:sldId id="445" r:id="rId70"/>
    <p:sldId id="446" r:id="rId71"/>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62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ED7F6-DFB0-4F9F-B2D3-264D05D44778}" type="datetimeFigureOut">
              <a:rPr lang="en-US" smtClean="0"/>
              <a:t>8/14/2015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D79AE-9447-4DE5-8734-33CD48E005B5}" type="slidenum">
              <a:rPr lang="en-US" smtClean="0"/>
              <a:t>‹#›</a:t>
            </a:fld>
            <a:endParaRPr lang="en-US"/>
          </a:p>
        </p:txBody>
      </p:sp>
    </p:spTree>
    <p:extLst>
      <p:ext uri="{BB962C8B-B14F-4D97-AF65-F5344CB8AC3E}">
        <p14:creationId xmlns:p14="http://schemas.microsoft.com/office/powerpoint/2010/main" val="62306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32</a:t>
            </a:fld>
            <a:endParaRPr lang="en-US"/>
          </a:p>
        </p:txBody>
      </p:sp>
    </p:spTree>
    <p:extLst>
      <p:ext uri="{BB962C8B-B14F-4D97-AF65-F5344CB8AC3E}">
        <p14:creationId xmlns:p14="http://schemas.microsoft.com/office/powerpoint/2010/main" val="42793663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33</a:t>
            </a:fld>
            <a:endParaRPr lang="en-US"/>
          </a:p>
        </p:txBody>
      </p:sp>
    </p:spTree>
    <p:extLst>
      <p:ext uri="{BB962C8B-B14F-4D97-AF65-F5344CB8AC3E}">
        <p14:creationId xmlns:p14="http://schemas.microsoft.com/office/powerpoint/2010/main" val="18034428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34</a:t>
            </a:fld>
            <a:endParaRPr lang="en-US"/>
          </a:p>
        </p:txBody>
      </p:sp>
    </p:spTree>
    <p:extLst>
      <p:ext uri="{BB962C8B-B14F-4D97-AF65-F5344CB8AC3E}">
        <p14:creationId xmlns:p14="http://schemas.microsoft.com/office/powerpoint/2010/main" val="25076865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47</a:t>
            </a:fld>
            <a:endParaRPr lang="en-US"/>
          </a:p>
        </p:txBody>
      </p:sp>
    </p:spTree>
    <p:extLst>
      <p:ext uri="{BB962C8B-B14F-4D97-AF65-F5344CB8AC3E}">
        <p14:creationId xmlns:p14="http://schemas.microsoft.com/office/powerpoint/2010/main" val="30737402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48</a:t>
            </a:fld>
            <a:endParaRPr lang="en-US"/>
          </a:p>
        </p:txBody>
      </p:sp>
    </p:spTree>
    <p:extLst>
      <p:ext uri="{BB962C8B-B14F-4D97-AF65-F5344CB8AC3E}">
        <p14:creationId xmlns:p14="http://schemas.microsoft.com/office/powerpoint/2010/main" val="14109944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49</a:t>
            </a:fld>
            <a:endParaRPr lang="en-US"/>
          </a:p>
        </p:txBody>
      </p:sp>
    </p:spTree>
    <p:extLst>
      <p:ext uri="{BB962C8B-B14F-4D97-AF65-F5344CB8AC3E}">
        <p14:creationId xmlns:p14="http://schemas.microsoft.com/office/powerpoint/2010/main" val="538519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50</a:t>
            </a:fld>
            <a:endParaRPr lang="en-US"/>
          </a:p>
        </p:txBody>
      </p:sp>
    </p:spTree>
    <p:extLst>
      <p:ext uri="{BB962C8B-B14F-4D97-AF65-F5344CB8AC3E}">
        <p14:creationId xmlns:p14="http://schemas.microsoft.com/office/powerpoint/2010/main" val="3552797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51</a:t>
            </a:fld>
            <a:endParaRPr lang="en-US"/>
          </a:p>
        </p:txBody>
      </p:sp>
    </p:spTree>
    <p:extLst>
      <p:ext uri="{BB962C8B-B14F-4D97-AF65-F5344CB8AC3E}">
        <p14:creationId xmlns:p14="http://schemas.microsoft.com/office/powerpoint/2010/main" val="34902896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52</a:t>
            </a:fld>
            <a:endParaRPr lang="en-US"/>
          </a:p>
        </p:txBody>
      </p:sp>
    </p:spTree>
    <p:extLst>
      <p:ext uri="{BB962C8B-B14F-4D97-AF65-F5344CB8AC3E}">
        <p14:creationId xmlns:p14="http://schemas.microsoft.com/office/powerpoint/2010/main" val="5124741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53</a:t>
            </a:fld>
            <a:endParaRPr lang="en-US"/>
          </a:p>
        </p:txBody>
      </p:sp>
    </p:spTree>
    <p:extLst>
      <p:ext uri="{BB962C8B-B14F-4D97-AF65-F5344CB8AC3E}">
        <p14:creationId xmlns:p14="http://schemas.microsoft.com/office/powerpoint/2010/main" val="10981734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54</a:t>
            </a:fld>
            <a:endParaRPr lang="en-US"/>
          </a:p>
        </p:txBody>
      </p:sp>
    </p:spTree>
    <p:extLst>
      <p:ext uri="{BB962C8B-B14F-4D97-AF65-F5344CB8AC3E}">
        <p14:creationId xmlns:p14="http://schemas.microsoft.com/office/powerpoint/2010/main" val="24216449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55</a:t>
            </a:fld>
            <a:endParaRPr lang="en-US"/>
          </a:p>
        </p:txBody>
      </p:sp>
    </p:spTree>
    <p:extLst>
      <p:ext uri="{BB962C8B-B14F-4D97-AF65-F5344CB8AC3E}">
        <p14:creationId xmlns:p14="http://schemas.microsoft.com/office/powerpoint/2010/main" val="32992663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56</a:t>
            </a:fld>
            <a:endParaRPr lang="en-US"/>
          </a:p>
        </p:txBody>
      </p:sp>
    </p:spTree>
    <p:extLst>
      <p:ext uri="{BB962C8B-B14F-4D97-AF65-F5344CB8AC3E}">
        <p14:creationId xmlns:p14="http://schemas.microsoft.com/office/powerpoint/2010/main" val="21973811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57</a:t>
            </a:fld>
            <a:endParaRPr lang="en-US"/>
          </a:p>
        </p:txBody>
      </p:sp>
    </p:spTree>
    <p:extLst>
      <p:ext uri="{BB962C8B-B14F-4D97-AF65-F5344CB8AC3E}">
        <p14:creationId xmlns:p14="http://schemas.microsoft.com/office/powerpoint/2010/main" val="31323505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58</a:t>
            </a:fld>
            <a:endParaRPr lang="en-US"/>
          </a:p>
        </p:txBody>
      </p:sp>
    </p:spTree>
    <p:extLst>
      <p:ext uri="{BB962C8B-B14F-4D97-AF65-F5344CB8AC3E}">
        <p14:creationId xmlns:p14="http://schemas.microsoft.com/office/powerpoint/2010/main" val="41957784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59</a:t>
            </a:fld>
            <a:endParaRPr lang="en-US"/>
          </a:p>
        </p:txBody>
      </p:sp>
    </p:spTree>
    <p:extLst>
      <p:ext uri="{BB962C8B-B14F-4D97-AF65-F5344CB8AC3E}">
        <p14:creationId xmlns:p14="http://schemas.microsoft.com/office/powerpoint/2010/main" val="3493107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60</a:t>
            </a:fld>
            <a:endParaRPr lang="en-US"/>
          </a:p>
        </p:txBody>
      </p:sp>
    </p:spTree>
    <p:extLst>
      <p:ext uri="{BB962C8B-B14F-4D97-AF65-F5344CB8AC3E}">
        <p14:creationId xmlns:p14="http://schemas.microsoft.com/office/powerpoint/2010/main" val="27064204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61</a:t>
            </a:fld>
            <a:endParaRPr lang="en-US"/>
          </a:p>
        </p:txBody>
      </p:sp>
    </p:spTree>
    <p:extLst>
      <p:ext uri="{BB962C8B-B14F-4D97-AF65-F5344CB8AC3E}">
        <p14:creationId xmlns:p14="http://schemas.microsoft.com/office/powerpoint/2010/main" val="20804655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62</a:t>
            </a:fld>
            <a:endParaRPr lang="en-US"/>
          </a:p>
        </p:txBody>
      </p:sp>
    </p:spTree>
    <p:extLst>
      <p:ext uri="{BB962C8B-B14F-4D97-AF65-F5344CB8AC3E}">
        <p14:creationId xmlns:p14="http://schemas.microsoft.com/office/powerpoint/2010/main" val="13315351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63</a:t>
            </a:fld>
            <a:endParaRPr lang="en-US"/>
          </a:p>
        </p:txBody>
      </p:sp>
    </p:spTree>
    <p:extLst>
      <p:ext uri="{BB962C8B-B14F-4D97-AF65-F5344CB8AC3E}">
        <p14:creationId xmlns:p14="http://schemas.microsoft.com/office/powerpoint/2010/main" val="26299548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64</a:t>
            </a:fld>
            <a:endParaRPr lang="en-US"/>
          </a:p>
        </p:txBody>
      </p:sp>
    </p:spTree>
    <p:extLst>
      <p:ext uri="{BB962C8B-B14F-4D97-AF65-F5344CB8AC3E}">
        <p14:creationId xmlns:p14="http://schemas.microsoft.com/office/powerpoint/2010/main" val="38399692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65</a:t>
            </a:fld>
            <a:endParaRPr lang="en-US"/>
          </a:p>
        </p:txBody>
      </p:sp>
    </p:spTree>
    <p:extLst>
      <p:ext uri="{BB962C8B-B14F-4D97-AF65-F5344CB8AC3E}">
        <p14:creationId xmlns:p14="http://schemas.microsoft.com/office/powerpoint/2010/main" val="12635756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66</a:t>
            </a:fld>
            <a:endParaRPr lang="en-US"/>
          </a:p>
        </p:txBody>
      </p:sp>
    </p:spTree>
    <p:extLst>
      <p:ext uri="{BB962C8B-B14F-4D97-AF65-F5344CB8AC3E}">
        <p14:creationId xmlns:p14="http://schemas.microsoft.com/office/powerpoint/2010/main" val="24788255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67</a:t>
            </a:fld>
            <a:endParaRPr lang="en-US"/>
          </a:p>
        </p:txBody>
      </p:sp>
    </p:spTree>
    <p:extLst>
      <p:ext uri="{BB962C8B-B14F-4D97-AF65-F5344CB8AC3E}">
        <p14:creationId xmlns:p14="http://schemas.microsoft.com/office/powerpoint/2010/main" val="14237114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68</a:t>
            </a:fld>
            <a:endParaRPr lang="en-US"/>
          </a:p>
        </p:txBody>
      </p:sp>
    </p:spTree>
    <p:extLst>
      <p:ext uri="{BB962C8B-B14F-4D97-AF65-F5344CB8AC3E}">
        <p14:creationId xmlns:p14="http://schemas.microsoft.com/office/powerpoint/2010/main" val="31040027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69</a:t>
            </a:fld>
            <a:endParaRPr lang="en-US"/>
          </a:p>
        </p:txBody>
      </p:sp>
    </p:spTree>
    <p:extLst>
      <p:ext uri="{BB962C8B-B14F-4D97-AF65-F5344CB8AC3E}">
        <p14:creationId xmlns:p14="http://schemas.microsoft.com/office/powerpoint/2010/main" val="1751572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70</a:t>
            </a:fld>
            <a:endParaRPr lang="en-US"/>
          </a:p>
        </p:txBody>
      </p:sp>
    </p:spTree>
    <p:extLst>
      <p:ext uri="{BB962C8B-B14F-4D97-AF65-F5344CB8AC3E}">
        <p14:creationId xmlns:p14="http://schemas.microsoft.com/office/powerpoint/2010/main" val="3167305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9</a:t>
            </a:fld>
            <a:endParaRPr lang="en-US"/>
          </a:p>
        </p:txBody>
      </p:sp>
    </p:spTree>
    <p:extLst>
      <p:ext uri="{BB962C8B-B14F-4D97-AF65-F5344CB8AC3E}">
        <p14:creationId xmlns:p14="http://schemas.microsoft.com/office/powerpoint/2010/main" val="2788238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a:t>THE LIFE OF CHRIST</a:t>
            </a:r>
          </a:p>
        </p:txBody>
      </p:sp>
    </p:spTree>
    <p:extLst>
      <p:ext uri="{BB962C8B-B14F-4D97-AF65-F5344CB8AC3E}">
        <p14:creationId xmlns:p14="http://schemas.microsoft.com/office/powerpoint/2010/main" val="1614242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4098" name="Picture 2" descr="http://4.bp.blogspot.com/-el2WkZZ-znQ/TVt9DmuTopI/AAAAAAAAMY8/4ACdsumNqGc/s1600/Olsen-OJerusal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201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600" dirty="0"/>
              <a:t>In Matthew’s account, we see 3 questions. </a:t>
            </a:r>
            <a:r>
              <a:rPr lang="en-US" sz="2600" dirty="0" smtClean="0"/>
              <a:t/>
            </a:r>
            <a:br>
              <a:rPr lang="en-US" sz="2600" dirty="0" smtClean="0"/>
            </a:br>
            <a:r>
              <a:rPr lang="en-US" sz="2600" dirty="0" smtClean="0"/>
              <a:t>Matthew </a:t>
            </a:r>
            <a:r>
              <a:rPr lang="en-US" sz="2600" dirty="0"/>
              <a:t>24:3  "Tell us, </a:t>
            </a:r>
            <a:r>
              <a:rPr lang="en-US" sz="2600" u="sng" dirty="0"/>
              <a:t>when will these things be?</a:t>
            </a:r>
            <a:r>
              <a:rPr lang="en-US" sz="2600" dirty="0"/>
              <a:t> And </a:t>
            </a:r>
            <a:r>
              <a:rPr lang="en-US" sz="2600" u="sng" dirty="0"/>
              <a:t>what </a:t>
            </a:r>
            <a:r>
              <a:rPr lang="en-US" sz="2600" i="1" u="sng" dirty="0"/>
              <a:t>will be </a:t>
            </a:r>
            <a:r>
              <a:rPr lang="en-US" sz="2600" u="sng" dirty="0"/>
              <a:t>the sign of Your coming</a:t>
            </a:r>
            <a:r>
              <a:rPr lang="en-US" sz="2600" dirty="0"/>
              <a:t>, and </a:t>
            </a:r>
            <a:r>
              <a:rPr lang="en-US" sz="2600" u="sng" dirty="0"/>
              <a:t>of the end of the age</a:t>
            </a:r>
            <a:r>
              <a:rPr lang="en-US" sz="2600" dirty="0"/>
              <a:t>?"  </a:t>
            </a:r>
          </a:p>
          <a:p>
            <a:r>
              <a:rPr lang="en-US" sz="2600" dirty="0"/>
              <a:t> </a:t>
            </a:r>
          </a:p>
          <a:p>
            <a:r>
              <a:rPr lang="en-US" sz="2600" dirty="0"/>
              <a:t>Luke’s account shows 2 questions. </a:t>
            </a:r>
          </a:p>
          <a:p>
            <a:r>
              <a:rPr lang="en-US" sz="2600" dirty="0" smtClean="0"/>
              <a:t>Luke </a:t>
            </a:r>
            <a:r>
              <a:rPr lang="en-US" sz="2600" dirty="0"/>
              <a:t>21:7 So they asked Him, saying, "Teacher, but </a:t>
            </a:r>
            <a:r>
              <a:rPr lang="en-US" sz="2600" u="sng" dirty="0"/>
              <a:t>when will these things be?</a:t>
            </a:r>
            <a:r>
              <a:rPr lang="en-US" sz="2600" dirty="0"/>
              <a:t> And </a:t>
            </a:r>
            <a:r>
              <a:rPr lang="en-US" sz="2600" u="sng" dirty="0"/>
              <a:t>what sign </a:t>
            </a:r>
            <a:r>
              <a:rPr lang="en-US" sz="2600" i="1" u="sng" dirty="0"/>
              <a:t>will there be </a:t>
            </a:r>
            <a:r>
              <a:rPr lang="en-US" sz="2600" u="sng" dirty="0"/>
              <a:t>when these things are about to take place</a:t>
            </a:r>
            <a:r>
              <a:rPr lang="en-US" sz="2600" dirty="0"/>
              <a:t>?"</a:t>
            </a:r>
          </a:p>
          <a:p>
            <a:r>
              <a:rPr lang="en-US" sz="2600" dirty="0"/>
              <a:t> </a:t>
            </a:r>
          </a:p>
          <a:p>
            <a:r>
              <a:rPr lang="en-US" sz="2600" dirty="0"/>
              <a:t>Mark’s account also shows 2 questions</a:t>
            </a:r>
          </a:p>
          <a:p>
            <a:r>
              <a:rPr lang="en-US" sz="2600" dirty="0" smtClean="0"/>
              <a:t>Mark </a:t>
            </a:r>
            <a:r>
              <a:rPr lang="en-US" sz="2600" dirty="0"/>
              <a:t>13:4 "Tell us</a:t>
            </a:r>
            <a:r>
              <a:rPr lang="en-US" sz="2600" u="sng" dirty="0"/>
              <a:t>, when will these things be</a:t>
            </a:r>
            <a:r>
              <a:rPr lang="en-US" sz="2600" dirty="0"/>
              <a:t>? And </a:t>
            </a:r>
            <a:r>
              <a:rPr lang="en-US" sz="2600" u="sng" dirty="0"/>
              <a:t>what </a:t>
            </a:r>
            <a:r>
              <a:rPr lang="en-US" sz="2600" i="1" u="sng" dirty="0"/>
              <a:t>will be </a:t>
            </a:r>
            <a:r>
              <a:rPr lang="en-US" sz="2600" u="sng" dirty="0"/>
              <a:t>the sign when all these things will be fulfilled?"</a:t>
            </a:r>
            <a:endParaRPr lang="en-US" sz="2600" dirty="0"/>
          </a:p>
        </p:txBody>
      </p:sp>
    </p:spTree>
    <p:extLst>
      <p:ext uri="{BB962C8B-B14F-4D97-AF65-F5344CB8AC3E}">
        <p14:creationId xmlns:p14="http://schemas.microsoft.com/office/powerpoint/2010/main" val="562794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Jesus taught them multiple times about His death and resurrection, yet in John </a:t>
            </a:r>
            <a:r>
              <a:rPr lang="en-US" dirty="0" smtClean="0"/>
              <a:t>20:9</a:t>
            </a:r>
            <a:r>
              <a:rPr lang="en-US" dirty="0"/>
              <a:t>, after Jesus’ death on the cross, they still didn’t understand that He must be raised from the dead. </a:t>
            </a:r>
          </a:p>
        </p:txBody>
      </p:sp>
    </p:spTree>
    <p:extLst>
      <p:ext uri="{BB962C8B-B14F-4D97-AF65-F5344CB8AC3E}">
        <p14:creationId xmlns:p14="http://schemas.microsoft.com/office/powerpoint/2010/main" val="1438307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Another example can be seen in Mt. 13 when Jesus spoke several parables about the kingdom that was to come, which was spiritual and not physical. He also taught them about the end of the world or the end of the age. When He was done, He asked them if they understood what He was talking about, and they all said “yes we understand” in verse 51. Yet, when we come to Acts 1:6, just before Jesus is about to ascend into heaven, His disciples want to know </a:t>
            </a:r>
            <a:r>
              <a:rPr lang="en-US" dirty="0" smtClean="0"/>
              <a:t>when </a:t>
            </a:r>
            <a:r>
              <a:rPr lang="en-US" dirty="0"/>
              <a:t>He will restore the kingdom to Israel? </a:t>
            </a:r>
            <a:endParaRPr lang="en-US" dirty="0"/>
          </a:p>
        </p:txBody>
      </p:sp>
    </p:spTree>
    <p:extLst>
      <p:ext uri="{BB962C8B-B14F-4D97-AF65-F5344CB8AC3E}">
        <p14:creationId xmlns:p14="http://schemas.microsoft.com/office/powerpoint/2010/main" val="1366082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Matthew 24:4 And Jesus answered and said to them: "Take heed that no one deceives you.  </a:t>
            </a:r>
            <a:r>
              <a:rPr lang="en-US" baseline="30000"/>
              <a:t>5</a:t>
            </a:r>
            <a:r>
              <a:rPr lang="en-US"/>
              <a:t> "For many will come in My name, saying, 'I am the Christ,' and will deceive many.</a:t>
            </a:r>
          </a:p>
          <a:p>
            <a:r>
              <a:rPr lang="en-US"/>
              <a:t> </a:t>
            </a:r>
          </a:p>
        </p:txBody>
      </p:sp>
    </p:spTree>
    <p:extLst>
      <p:ext uri="{BB962C8B-B14F-4D97-AF65-F5344CB8AC3E}">
        <p14:creationId xmlns:p14="http://schemas.microsoft.com/office/powerpoint/2010/main" val="27623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The Bible tells us in Acts 5:35-37 that some men had claimed to be something great and led some people away to a slaughter, and it also mentions an Egyptian who did this as well in Acts 21:38.</a:t>
            </a:r>
            <a:endParaRPr lang="en-US" dirty="0"/>
          </a:p>
        </p:txBody>
      </p:sp>
    </p:spTree>
    <p:extLst>
      <p:ext uri="{BB962C8B-B14F-4D97-AF65-F5344CB8AC3E}">
        <p14:creationId xmlns:p14="http://schemas.microsoft.com/office/powerpoint/2010/main" val="3610485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Matthew 24:6 "And you will hear of wars and rumors of wars. See that you are not troubled; for all </a:t>
            </a:r>
            <a:r>
              <a:rPr lang="en-US" i="1"/>
              <a:t>these things </a:t>
            </a:r>
            <a:r>
              <a:rPr lang="en-US"/>
              <a:t>must come to pass, but </a:t>
            </a:r>
            <a:r>
              <a:rPr lang="en-US" u="sng"/>
              <a:t>the end is not yet</a:t>
            </a:r>
            <a:r>
              <a:rPr lang="en-US"/>
              <a:t>.  </a:t>
            </a:r>
            <a:r>
              <a:rPr lang="en-US" baseline="30000"/>
              <a:t>7</a:t>
            </a:r>
            <a:r>
              <a:rPr lang="en-US"/>
              <a:t> "For nation will rise against nation, and kingdom against kingdom. And there will be famines, pestilences, and earthquakes in various places.  </a:t>
            </a:r>
            <a:r>
              <a:rPr lang="en-US" baseline="30000"/>
              <a:t>8</a:t>
            </a:r>
            <a:r>
              <a:rPr lang="en-US"/>
              <a:t> "All these </a:t>
            </a:r>
            <a:r>
              <a:rPr lang="en-US" i="1"/>
              <a:t>are </a:t>
            </a:r>
            <a:r>
              <a:rPr lang="en-US"/>
              <a:t>the </a:t>
            </a:r>
            <a:r>
              <a:rPr lang="en-US" u="sng"/>
              <a:t>beginning of sorrows.</a:t>
            </a:r>
            <a:r>
              <a:rPr lang="en-US"/>
              <a:t>   </a:t>
            </a:r>
          </a:p>
          <a:p>
            <a:r>
              <a:rPr lang="en-US"/>
              <a:t> </a:t>
            </a:r>
          </a:p>
        </p:txBody>
      </p:sp>
    </p:spTree>
    <p:extLst>
      <p:ext uri="{BB962C8B-B14F-4D97-AF65-F5344CB8AC3E}">
        <p14:creationId xmlns:p14="http://schemas.microsoft.com/office/powerpoint/2010/main" val="3950562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Vincent notes that between this prophecy by Jesus in 30 A.D. and the destruction of Jerusalem there was an earthquake in Crete in 46-47 A.D</a:t>
            </a:r>
            <a:r>
              <a:rPr lang="en-US" dirty="0" smtClean="0"/>
              <a:t>., </a:t>
            </a:r>
            <a:r>
              <a:rPr lang="en-US" dirty="0"/>
              <a:t>at Rome in 51 A.D</a:t>
            </a:r>
            <a:r>
              <a:rPr lang="en-US" dirty="0" smtClean="0"/>
              <a:t>., </a:t>
            </a:r>
            <a:r>
              <a:rPr lang="en-US" dirty="0"/>
              <a:t>at </a:t>
            </a:r>
            <a:r>
              <a:rPr lang="en-US" dirty="0" err="1"/>
              <a:t>Apamaia</a:t>
            </a:r>
            <a:r>
              <a:rPr lang="en-US" dirty="0"/>
              <a:t> in Phrygia in 60 A.D</a:t>
            </a:r>
            <a:r>
              <a:rPr lang="en-US" dirty="0" smtClean="0"/>
              <a:t>., </a:t>
            </a:r>
            <a:r>
              <a:rPr lang="en-US" dirty="0"/>
              <a:t>and at Campania in 41 -54 A.D. He also notes 4 famines during the reign of Claudius in 41 – 54 A.D. One of these famines </a:t>
            </a:r>
            <a:r>
              <a:rPr lang="en-US" dirty="0" smtClean="0"/>
              <a:t>is mentioned in </a:t>
            </a:r>
            <a:r>
              <a:rPr lang="en-US" dirty="0"/>
              <a:t>taught in Acts 11:28. Also an early writer named Tacitus (Annals xvi. 10-13) describes hurricanes and storms in Campania in A.D. 65. </a:t>
            </a:r>
            <a:endParaRPr lang="en-US" dirty="0"/>
          </a:p>
        </p:txBody>
      </p:sp>
    </p:spTree>
    <p:extLst>
      <p:ext uri="{BB962C8B-B14F-4D97-AF65-F5344CB8AC3E}">
        <p14:creationId xmlns:p14="http://schemas.microsoft.com/office/powerpoint/2010/main" val="545651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Matthew 24:9 "Then they will deliver you up to tribulation and kill you, and you will be hated by all nations for My name's sake.  </a:t>
            </a:r>
          </a:p>
        </p:txBody>
      </p:sp>
    </p:spTree>
    <p:extLst>
      <p:ext uri="{BB962C8B-B14F-4D97-AF65-F5344CB8AC3E}">
        <p14:creationId xmlns:p14="http://schemas.microsoft.com/office/powerpoint/2010/main" val="2166396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marL="457200" indent="-457200">
              <a:buFont typeface="Arial" panose="020B0604020202020204" pitchFamily="34" charset="0"/>
              <a:buChar char="•"/>
            </a:pPr>
            <a:r>
              <a:rPr lang="en-US" dirty="0"/>
              <a:t>The apostles were beaten and put in prison (Acts 4-5</a:t>
            </a:r>
            <a:r>
              <a:rPr lang="en-US" dirty="0" smtClean="0"/>
              <a:t>)</a:t>
            </a:r>
          </a:p>
          <a:p>
            <a:pPr marL="457200" indent="-457200">
              <a:buFont typeface="Arial" panose="020B0604020202020204" pitchFamily="34" charset="0"/>
              <a:buChar char="•"/>
            </a:pPr>
            <a:r>
              <a:rPr lang="en-US" dirty="0" smtClean="0"/>
              <a:t>Stephen </a:t>
            </a:r>
            <a:r>
              <a:rPr lang="en-US" dirty="0"/>
              <a:t>was stoned to death (Acts </a:t>
            </a:r>
            <a:r>
              <a:rPr lang="en-US" dirty="0" smtClean="0"/>
              <a:t>6-7) </a:t>
            </a:r>
          </a:p>
          <a:p>
            <a:pPr marL="457200" indent="-457200">
              <a:buFont typeface="Arial" panose="020B0604020202020204" pitchFamily="34" charset="0"/>
              <a:buChar char="•"/>
            </a:pPr>
            <a:r>
              <a:rPr lang="en-US" dirty="0" smtClean="0"/>
              <a:t>There </a:t>
            </a:r>
            <a:r>
              <a:rPr lang="en-US" dirty="0"/>
              <a:t>was a great persecution against the church (Acts </a:t>
            </a:r>
            <a:r>
              <a:rPr lang="en-US" dirty="0" smtClean="0"/>
              <a:t>8-9)</a:t>
            </a:r>
          </a:p>
          <a:p>
            <a:pPr marL="457200" indent="-457200">
              <a:buFont typeface="Arial" panose="020B0604020202020204" pitchFamily="34" charset="0"/>
              <a:buChar char="•"/>
            </a:pPr>
            <a:r>
              <a:rPr lang="en-US" dirty="0" smtClean="0"/>
              <a:t>James </a:t>
            </a:r>
            <a:r>
              <a:rPr lang="en-US" dirty="0"/>
              <a:t>was beheaded (Acts 12:1-2)</a:t>
            </a:r>
            <a:endParaRPr lang="en-US" dirty="0"/>
          </a:p>
        </p:txBody>
      </p:sp>
    </p:spTree>
    <p:extLst>
      <p:ext uri="{BB962C8B-B14F-4D97-AF65-F5344CB8AC3E}">
        <p14:creationId xmlns:p14="http://schemas.microsoft.com/office/powerpoint/2010/main" val="3053669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One of the most important things you must do is to look at the context so you can know what is going on. This means you need to look at the previous chapter as it may give you great insight to what is going </a:t>
            </a:r>
            <a:r>
              <a:rPr lang="en-US" dirty="0" smtClean="0"/>
              <a:t>on.</a:t>
            </a:r>
            <a:endParaRPr lang="en-US" dirty="0"/>
          </a:p>
          <a:p>
            <a:r>
              <a:rPr lang="en-US" dirty="0"/>
              <a:t>2. Also, it's important to examine any other verses or parallel accounts of the contents of the chapter you want to examine.</a:t>
            </a:r>
          </a:p>
          <a:p>
            <a:r>
              <a:rPr lang="en-US" dirty="0" smtClean="0"/>
              <a:t>3. When </a:t>
            </a:r>
            <a:r>
              <a:rPr lang="en-US" dirty="0"/>
              <a:t>you are examining a more difficult </a:t>
            </a:r>
            <a:r>
              <a:rPr lang="en-US" dirty="0" smtClean="0"/>
              <a:t>chapter, </a:t>
            </a:r>
            <a:r>
              <a:rPr lang="en-US" dirty="0"/>
              <a:t>try </a:t>
            </a:r>
            <a:r>
              <a:rPr lang="en-US" dirty="0" smtClean="0"/>
              <a:t>to </a:t>
            </a:r>
            <a:r>
              <a:rPr lang="en-US" dirty="0"/>
              <a:t>find verses within that chapter that might help you unlock the true meaning of the text. </a:t>
            </a:r>
          </a:p>
        </p:txBody>
      </p:sp>
    </p:spTree>
    <p:extLst>
      <p:ext uri="{BB962C8B-B14F-4D97-AF65-F5344CB8AC3E}">
        <p14:creationId xmlns:p14="http://schemas.microsoft.com/office/powerpoint/2010/main" val="1524829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xEl>
                                              <p:pRg st="1" end="1"/>
                                            </p:txEl>
                                          </p:spTgt>
                                        </p:tgtEl>
                                        <p:attrNameLst>
                                          <p:attrName>style.visibility</p:attrName>
                                        </p:attrNameLst>
                                      </p:cBhvr>
                                      <p:to>
                                        <p:strVal val="visible"/>
                                      </p:to>
                                    </p:set>
                                    <p:anim calcmode="lin" valueType="num">
                                      <p:cBhvr additive="base">
                                        <p:cTn id="7" dur="500" fill="hold"/>
                                        <p:tgtEl>
                                          <p:spTgt spid="81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xEl>
                                              <p:pRg st="2" end="2"/>
                                            </p:txEl>
                                          </p:spTgt>
                                        </p:tgtEl>
                                        <p:attrNameLst>
                                          <p:attrName>style.visibility</p:attrName>
                                        </p:attrNameLst>
                                      </p:cBhvr>
                                      <p:to>
                                        <p:strVal val="visible"/>
                                      </p:to>
                                    </p:set>
                                    <p:anim calcmode="lin" valueType="num">
                                      <p:cBhvr additive="base">
                                        <p:cTn id="13" dur="500" fill="hold"/>
                                        <p:tgtEl>
                                          <p:spTgt spid="819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13:11 "But when they arrest </a:t>
            </a:r>
            <a:r>
              <a:rPr lang="en-US" i="1" dirty="0"/>
              <a:t>you </a:t>
            </a:r>
            <a:r>
              <a:rPr lang="en-US" dirty="0"/>
              <a:t>and deliver you up, do not worry beforehand, or premeditate what you will speak. But whatever is given you in that hour, speak that; for it is not you who speak, but the Holy Spirit</a:t>
            </a:r>
            <a:r>
              <a:rPr lang="en-US" dirty="0" smtClean="0"/>
              <a:t>.</a:t>
            </a:r>
          </a:p>
          <a:p>
            <a:endParaRPr lang="en-US" dirty="0"/>
          </a:p>
        </p:txBody>
      </p:sp>
    </p:spTree>
    <p:extLst>
      <p:ext uri="{BB962C8B-B14F-4D97-AF65-F5344CB8AC3E}">
        <p14:creationId xmlns:p14="http://schemas.microsoft.com/office/powerpoint/2010/main" val="121232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Cor. </a:t>
            </a:r>
            <a:r>
              <a:rPr lang="en-US" dirty="0" smtClean="0"/>
              <a:t>13, </a:t>
            </a:r>
            <a:r>
              <a:rPr lang="en-US" dirty="0"/>
              <a:t>Eph. 4, and other passages make it clear the miraculous speaking of tongues and the like were limited to the 1</a:t>
            </a:r>
            <a:r>
              <a:rPr lang="en-US" baseline="30000" dirty="0"/>
              <a:t>st</a:t>
            </a:r>
            <a:r>
              <a:rPr lang="en-US" dirty="0"/>
              <a:t> century because once God’s Word was fully revealed</a:t>
            </a:r>
            <a:r>
              <a:rPr lang="en-US" dirty="0" smtClean="0"/>
              <a:t>, </a:t>
            </a:r>
            <a:r>
              <a:rPr lang="en-US" dirty="0"/>
              <a:t>miracles would cease.</a:t>
            </a:r>
            <a:endParaRPr lang="en-US" dirty="0"/>
          </a:p>
        </p:txBody>
      </p:sp>
    </p:spTree>
    <p:extLst>
      <p:ext uri="{BB962C8B-B14F-4D97-AF65-F5344CB8AC3E}">
        <p14:creationId xmlns:p14="http://schemas.microsoft.com/office/powerpoint/2010/main" val="3981966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24:10 "And then many will be offended, will betray one another, and will hate one another.  </a:t>
            </a:r>
            <a:r>
              <a:rPr lang="en-US" baseline="30000" dirty="0"/>
              <a:t>11</a:t>
            </a:r>
            <a:r>
              <a:rPr lang="en-US" dirty="0"/>
              <a:t> "Then many false prophets will rise up and deceive many.  </a:t>
            </a:r>
            <a:r>
              <a:rPr lang="en-US" baseline="30000" dirty="0"/>
              <a:t>12</a:t>
            </a:r>
            <a:r>
              <a:rPr lang="en-US" dirty="0"/>
              <a:t> "And because lawlessness will abound, the love of many will grow cold.  </a:t>
            </a:r>
            <a:r>
              <a:rPr lang="en-US" baseline="30000" dirty="0"/>
              <a:t>13</a:t>
            </a:r>
            <a:r>
              <a:rPr lang="en-US" dirty="0"/>
              <a:t> "But he who endures to the end shall be saved</a:t>
            </a:r>
            <a:r>
              <a:rPr lang="en-US" dirty="0" smtClean="0"/>
              <a:t>. </a:t>
            </a:r>
            <a:endParaRPr lang="en-US" dirty="0"/>
          </a:p>
          <a:p>
            <a:endParaRPr lang="en-US" dirty="0" smtClean="0"/>
          </a:p>
          <a:p>
            <a:r>
              <a:rPr lang="en-US" dirty="0" smtClean="0"/>
              <a:t>See </a:t>
            </a:r>
            <a:r>
              <a:rPr lang="en-US" dirty="0"/>
              <a:t>2 Tim 4:10, 16</a:t>
            </a:r>
          </a:p>
        </p:txBody>
      </p:sp>
    </p:spTree>
    <p:extLst>
      <p:ext uri="{BB962C8B-B14F-4D97-AF65-F5344CB8AC3E}">
        <p14:creationId xmlns:p14="http://schemas.microsoft.com/office/powerpoint/2010/main" val="4183346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"Tacitus, the Roman historian, records, `that several Christians at first were apprehended, and then by their discovery, a multitude of others were convicted, and cruelly put to death, with derision and insult!'" </a:t>
            </a:r>
          </a:p>
        </p:txBody>
      </p:sp>
    </p:spTree>
    <p:extLst>
      <p:ext uri="{BB962C8B-B14F-4D97-AF65-F5344CB8AC3E}">
        <p14:creationId xmlns:p14="http://schemas.microsoft.com/office/powerpoint/2010/main" val="100249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Luke’s account adds that not one hair of their </a:t>
            </a:r>
            <a:r>
              <a:rPr lang="en-US" dirty="0" smtClean="0"/>
              <a:t>heads </a:t>
            </a:r>
            <a:r>
              <a:rPr lang="en-US" dirty="0"/>
              <a:t>would be lost (Lk. 21:18). </a:t>
            </a:r>
          </a:p>
        </p:txBody>
      </p:sp>
    </p:spTree>
    <p:extLst>
      <p:ext uri="{BB962C8B-B14F-4D97-AF65-F5344CB8AC3E}">
        <p14:creationId xmlns:p14="http://schemas.microsoft.com/office/powerpoint/2010/main" val="1251174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Oval 2"/>
          <p:cNvSpPr/>
          <p:nvPr/>
        </p:nvSpPr>
        <p:spPr bwMode="auto">
          <a:xfrm>
            <a:off x="2362200" y="4495800"/>
            <a:ext cx="1676400" cy="838200"/>
          </a:xfrm>
          <a:prstGeom prst="ellipse">
            <a:avLst/>
          </a:prstGeom>
          <a:solidFill>
            <a:schemeClr val="bg1">
              <a:alpha val="42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bg1"/>
              </a:solidFill>
              <a:effectLst/>
              <a:latin typeface="Tahoma" pitchFamily="34" charset="0"/>
              <a:cs typeface="Arial" charset="0"/>
            </a:endParaRPr>
          </a:p>
        </p:txBody>
      </p:sp>
      <p:sp>
        <p:nvSpPr>
          <p:cNvPr id="5" name="Oval 4"/>
          <p:cNvSpPr/>
          <p:nvPr/>
        </p:nvSpPr>
        <p:spPr bwMode="auto">
          <a:xfrm>
            <a:off x="3810000" y="2552700"/>
            <a:ext cx="1143000" cy="838200"/>
          </a:xfrm>
          <a:prstGeom prst="ellipse">
            <a:avLst/>
          </a:prstGeom>
          <a:solidFill>
            <a:schemeClr val="bg1">
              <a:alpha val="42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bg1"/>
              </a:solidFill>
              <a:effectLst/>
              <a:latin typeface="Tahoma" pitchFamily="34" charset="0"/>
              <a:cs typeface="Arial" charset="0"/>
            </a:endParaRPr>
          </a:p>
        </p:txBody>
      </p:sp>
      <p:cxnSp>
        <p:nvCxnSpPr>
          <p:cNvPr id="6" name="Straight Arrow Connector 5"/>
          <p:cNvCxnSpPr/>
          <p:nvPr/>
        </p:nvCxnSpPr>
        <p:spPr bwMode="auto">
          <a:xfrm flipV="1">
            <a:off x="3429000" y="3124201"/>
            <a:ext cx="1066800" cy="1600199"/>
          </a:xfrm>
          <a:prstGeom prst="straightConnector1">
            <a:avLst/>
          </a:prstGeom>
          <a:solidFill>
            <a:schemeClr val="accent1"/>
          </a:soli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33336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par>
                          <p:cTn id="25" fill="hold">
                            <p:stCondLst>
                              <p:cond delay="2500"/>
                            </p:stCondLst>
                            <p:childTnLst>
                              <p:par>
                                <p:cTn id="26" presetID="1"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Matthew 24:14 "And this gospel of the kingdom will be preached in all the world as a witness to all the nations, and then the end will come.</a:t>
            </a:r>
            <a:endParaRPr lang="en-US" dirty="0"/>
          </a:p>
        </p:txBody>
      </p:sp>
    </p:spTree>
    <p:extLst>
      <p:ext uri="{BB962C8B-B14F-4D97-AF65-F5344CB8AC3E}">
        <p14:creationId xmlns:p14="http://schemas.microsoft.com/office/powerpoint/2010/main" val="166309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Colossians 1:5 because of the hope which is laid up for you in heaven, of which you heard before in the word of the truth of the gospel,  </a:t>
            </a:r>
            <a:r>
              <a:rPr lang="en-US" baseline="30000"/>
              <a:t>6</a:t>
            </a:r>
            <a:r>
              <a:rPr lang="en-US"/>
              <a:t> which has come to you, </a:t>
            </a:r>
            <a:r>
              <a:rPr lang="en-US" u="sng"/>
              <a:t>as </a:t>
            </a:r>
            <a:r>
              <a:rPr lang="en-US" i="1" u="sng"/>
              <a:t>it has </a:t>
            </a:r>
            <a:r>
              <a:rPr lang="en-US" u="sng"/>
              <a:t>also in all the world</a:t>
            </a:r>
            <a:r>
              <a:rPr lang="en-US"/>
              <a:t>,</a:t>
            </a:r>
          </a:p>
          <a:p>
            <a:r>
              <a:rPr lang="en-US"/>
              <a:t> </a:t>
            </a:r>
          </a:p>
          <a:p>
            <a:r>
              <a:rPr lang="en-US"/>
              <a:t>Colossians 1:23 if indeed you continue in the faith, grounded and steadfast, and are not moved away from the hope of the gospel which you heard, which </a:t>
            </a:r>
            <a:r>
              <a:rPr lang="en-US" u="sng"/>
              <a:t>was preached to every creature under heaven</a:t>
            </a:r>
            <a:r>
              <a:rPr lang="en-US"/>
              <a:t>, of which I, Paul, became a minister.</a:t>
            </a:r>
          </a:p>
          <a:p>
            <a:r>
              <a:rPr lang="en-US"/>
              <a:t> </a:t>
            </a:r>
          </a:p>
        </p:txBody>
      </p:sp>
    </p:spTree>
    <p:extLst>
      <p:ext uri="{BB962C8B-B14F-4D97-AF65-F5344CB8AC3E}">
        <p14:creationId xmlns:p14="http://schemas.microsoft.com/office/powerpoint/2010/main" val="515021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smtClean="0"/>
              <a:t>Also, Romans </a:t>
            </a:r>
            <a:r>
              <a:rPr lang="en-US" dirty="0"/>
              <a:t>10:18 and 16:26 all show that the gospel had indeed been preached to all the world. The Book of Colossians was written around 61 - 63 A.D. and the </a:t>
            </a:r>
            <a:r>
              <a:rPr lang="en-US" dirty="0" smtClean="0"/>
              <a:t>Book </a:t>
            </a:r>
            <a:r>
              <a:rPr lang="en-US" dirty="0"/>
              <a:t>of Romans was written around 57-58 A.D., which clearly shows that the gospel had been preached to all the world before the destruction of Jerusalem in A.D. </a:t>
            </a:r>
            <a:r>
              <a:rPr lang="en-US" dirty="0" smtClean="0"/>
              <a:t>70.</a:t>
            </a:r>
            <a:endParaRPr lang="en-US" dirty="0"/>
          </a:p>
        </p:txBody>
      </p:sp>
    </p:spTree>
    <p:extLst>
      <p:ext uri="{BB962C8B-B14F-4D97-AF65-F5344CB8AC3E}">
        <p14:creationId xmlns:p14="http://schemas.microsoft.com/office/powerpoint/2010/main" val="2862865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24:15 " Therefore when you see the 'abomination of desolation,' spoken of by Daniel the prophet, standing in the holy place" (whoever reads, let him understand), </a:t>
            </a:r>
            <a:endParaRPr lang="en-US" dirty="0" smtClean="0"/>
          </a:p>
          <a:p>
            <a:endParaRPr lang="en-US" dirty="0"/>
          </a:p>
          <a:p>
            <a:r>
              <a:rPr lang="en-US" dirty="0"/>
              <a:t>The word ‘abomination’ means detestable things such as idolatry, and the word </a:t>
            </a:r>
            <a:r>
              <a:rPr lang="en-US" dirty="0" smtClean="0"/>
              <a:t>‘desolation’ </a:t>
            </a:r>
            <a:r>
              <a:rPr lang="en-US" dirty="0"/>
              <a:t>means destruction.</a:t>
            </a:r>
            <a:r>
              <a:rPr lang="en-US" dirty="0" smtClean="0"/>
              <a:t> </a:t>
            </a:r>
          </a:p>
          <a:p>
            <a:endParaRPr lang="en-US" dirty="0"/>
          </a:p>
          <a:p>
            <a:r>
              <a:rPr lang="en-US" dirty="0" smtClean="0"/>
              <a:t>See </a:t>
            </a:r>
            <a:r>
              <a:rPr lang="en-US" dirty="0"/>
              <a:t>Daniel 9, 11, and </a:t>
            </a:r>
            <a:r>
              <a:rPr lang="en-US" dirty="0" smtClean="0"/>
              <a:t>12, but more specifically Daniel </a:t>
            </a:r>
            <a:r>
              <a:rPr lang="en-US" dirty="0"/>
              <a:t>9: </a:t>
            </a:r>
            <a:r>
              <a:rPr lang="en-US" dirty="0" smtClean="0"/>
              <a:t>24-27.</a:t>
            </a:r>
            <a:endParaRPr lang="en-US" dirty="0"/>
          </a:p>
        </p:txBody>
      </p:sp>
    </p:spTree>
    <p:extLst>
      <p:ext uri="{BB962C8B-B14F-4D97-AF65-F5344CB8AC3E}">
        <p14:creationId xmlns:p14="http://schemas.microsoft.com/office/powerpoint/2010/main" val="979922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4325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400" dirty="0"/>
              <a:t>Matthew 23:32 "Fill up, then, the measure of your fathers' guilt.  33 "Serpents, brood of vipers! How can you escape the condemnation of hell?  34 "Therefore, indeed, I send you prophets, wise men, and scribes: some of them you will kill and crucify, and some of them you will scourge in your synagogues and persecute from city to city,  35 "that on you may come all the righteous blood shed on the earth, from the blood of righteous Abel to the blood of Zechariah, son of </a:t>
            </a:r>
            <a:r>
              <a:rPr lang="en-US" sz="2400" dirty="0" err="1"/>
              <a:t>Berechiah</a:t>
            </a:r>
            <a:r>
              <a:rPr lang="en-US" sz="2400" dirty="0"/>
              <a:t>, whom you murdered between the temple and the altar.  36 "Assuredly, I say to you, </a:t>
            </a:r>
            <a:r>
              <a:rPr lang="en-US" sz="2400" u="sng" dirty="0" smtClean="0"/>
              <a:t>all these things will come upon this generation.</a:t>
            </a:r>
            <a:r>
              <a:rPr lang="en-US" sz="2400" dirty="0" smtClean="0"/>
              <a:t>  </a:t>
            </a:r>
            <a:r>
              <a:rPr lang="en-US" sz="2400" dirty="0"/>
              <a:t>37 " O Jerusalem, Jerusalem, the one who kills the prophets and stones those who are sent to her! How often I wanted to gather your children together, as a hen gathers her chicks under her wings, but you were not willing!  38 "See! </a:t>
            </a:r>
            <a:r>
              <a:rPr lang="en-US" sz="2400" u="sng" dirty="0"/>
              <a:t>Your house is left to you desolate;  </a:t>
            </a:r>
          </a:p>
          <a:p>
            <a:endParaRPr lang="en-US" sz="2400" u="sng" dirty="0"/>
          </a:p>
        </p:txBody>
      </p:sp>
    </p:spTree>
    <p:extLst>
      <p:ext uri="{BB962C8B-B14F-4D97-AF65-F5344CB8AC3E}">
        <p14:creationId xmlns:p14="http://schemas.microsoft.com/office/powerpoint/2010/main" val="2713494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Luke 21:20  But when you see Jerusalem surrounded by armies, then know that its desolation is near.</a:t>
            </a:r>
          </a:p>
        </p:txBody>
      </p:sp>
    </p:spTree>
    <p:extLst>
      <p:ext uri="{BB962C8B-B14F-4D97-AF65-F5344CB8AC3E}">
        <p14:creationId xmlns:p14="http://schemas.microsoft.com/office/powerpoint/2010/main" val="2726453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Luke 19:41 Now as He drew near, He saw the city and wept over it,  </a:t>
            </a:r>
            <a:r>
              <a:rPr lang="en-US" baseline="30000"/>
              <a:t>42</a:t>
            </a:r>
            <a:r>
              <a:rPr lang="en-US"/>
              <a:t> saying, "If you had known, even you, especially in this your day, the things that make for your peace! But now they are hidden from your eyes.  </a:t>
            </a:r>
            <a:r>
              <a:rPr lang="en-US" baseline="30000"/>
              <a:t>43</a:t>
            </a:r>
            <a:r>
              <a:rPr lang="en-US"/>
              <a:t> "For days will come upon you when your enemies will build an embankment around you, surround you and close you in on every side,  </a:t>
            </a:r>
            <a:r>
              <a:rPr lang="en-US" baseline="30000"/>
              <a:t>44</a:t>
            </a:r>
            <a:r>
              <a:rPr lang="en-US"/>
              <a:t> "and level you, and your children within you, to the ground; and they will not leave in you one stone upon another, because you did not know the time of your visitation."</a:t>
            </a:r>
          </a:p>
        </p:txBody>
      </p:sp>
    </p:spTree>
    <p:extLst>
      <p:ext uri="{BB962C8B-B14F-4D97-AF65-F5344CB8AC3E}">
        <p14:creationId xmlns:p14="http://schemas.microsoft.com/office/powerpoint/2010/main" val="967311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In the very same manner Daniel also wrote concerning the Roman Government, and that our country should be made desolate by them. </a:t>
            </a:r>
            <a:r>
              <a:rPr lang="en-US" i="1"/>
              <a:t>(Josephus, Antiquities of the Jews, 10:11:7) </a:t>
            </a:r>
            <a:endParaRPr lang="en-US"/>
          </a:p>
          <a:p>
            <a:r>
              <a:rPr lang="en-US" i="1"/>
              <a:t> </a:t>
            </a:r>
            <a:endParaRPr lang="en-US"/>
          </a:p>
        </p:txBody>
      </p:sp>
      <p:pic>
        <p:nvPicPr>
          <p:cNvPr id="2050" name="Picture 2" descr="http://alanbandy.com/wp-content/uploads/2013/12/Jerusalem_Siege_by_Romans_70_AD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48" y="1855578"/>
            <a:ext cx="7662352" cy="5002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5028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308324"/>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400" dirty="0"/>
              <a:t>And now the Romans, upon the flight of the seditious </a:t>
            </a:r>
            <a:r>
              <a:rPr lang="en-US" sz="2400" dirty="0" smtClean="0"/>
              <a:t>into </a:t>
            </a:r>
            <a:r>
              <a:rPr lang="en-US" sz="2400" dirty="0"/>
              <a:t>the city, and upon the burning of the holy house itself, and of all the buildings lying round about it, brought their ensigns to the temple, and set them over against its eastern gate, and there did they make Titus imperator. </a:t>
            </a:r>
            <a:r>
              <a:rPr lang="en-US" sz="2400" i="1" dirty="0" smtClean="0"/>
              <a:t>(Josephus</a:t>
            </a:r>
            <a:r>
              <a:rPr lang="en-US" sz="2400" i="1" dirty="0"/>
              <a:t>, War of the Jews, 6:6:1) </a:t>
            </a:r>
            <a:endParaRPr lang="en-US" sz="2400" dirty="0"/>
          </a:p>
        </p:txBody>
      </p:sp>
      <p:pic>
        <p:nvPicPr>
          <p:cNvPr id="2050" name="Picture 2" descr="http://alanbandy.com/wp-content/uploads/2013/12/Jerusalem_Siege_by_Romans_70_AD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31462"/>
            <a:ext cx="7086600" cy="4626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1475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a:t>THE LIFE OF CHRIST</a:t>
            </a:r>
          </a:p>
        </p:txBody>
      </p:sp>
    </p:spTree>
    <p:extLst>
      <p:ext uri="{BB962C8B-B14F-4D97-AF65-F5344CB8AC3E}">
        <p14:creationId xmlns:p14="http://schemas.microsoft.com/office/powerpoint/2010/main" val="21079294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Matthew 24:15 Therefore when you see the 'abomination of desolation,' spoken of by Daniel the prophet, standing in the holy place" (whoever reads, let him understand),  16 "then let those who are in Judea flee to the mountains.  17 "Let him who is on the housetop not go down to take anything out of his house.  18 "And let him who is in the field not go back to get his clothes. </a:t>
            </a:r>
            <a:endParaRPr lang="en-US" dirty="0"/>
          </a:p>
        </p:txBody>
      </p:sp>
    </p:spTree>
    <p:extLst>
      <p:ext uri="{BB962C8B-B14F-4D97-AF65-F5344CB8AC3E}">
        <p14:creationId xmlns:p14="http://schemas.microsoft.com/office/powerpoint/2010/main" val="3603365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10242" name="Picture 2" descr="http://www.rjgeib.com/thoughts/desolation/fall-of-jerusal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84" y="0"/>
            <a:ext cx="8762031"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539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24:19 "But woe to those who are pregnant and to those who are nursing babies in those days!  </a:t>
            </a:r>
            <a:r>
              <a:rPr lang="en-US" baseline="30000" dirty="0"/>
              <a:t>20</a:t>
            </a:r>
            <a:r>
              <a:rPr lang="en-US" dirty="0"/>
              <a:t> "And pray that your flight may not be in winter or on the Sabbath.  </a:t>
            </a:r>
            <a:endParaRPr lang="en-US" dirty="0" smtClean="0"/>
          </a:p>
          <a:p>
            <a:r>
              <a:rPr lang="en-US" dirty="0" smtClean="0"/>
              <a:t>Also Nehemiah 13:19.</a:t>
            </a:r>
            <a:endParaRPr lang="en-US" dirty="0"/>
          </a:p>
        </p:txBody>
      </p:sp>
    </p:spTree>
    <p:extLst>
      <p:ext uri="{BB962C8B-B14F-4D97-AF65-F5344CB8AC3E}">
        <p14:creationId xmlns:p14="http://schemas.microsoft.com/office/powerpoint/2010/main" val="3494164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Matthew 24:21 "For then there will be great tribulation, such as has not been since the beginning of the world until this time, no, nor ever shall be.  </a:t>
            </a:r>
            <a:r>
              <a:rPr lang="en-US" baseline="30000"/>
              <a:t>22</a:t>
            </a:r>
            <a:r>
              <a:rPr lang="en-US"/>
              <a:t> "And unless those days were shortened, no flesh would be saved; but for the elect's sake those days will be shortened.</a:t>
            </a:r>
          </a:p>
        </p:txBody>
      </p:sp>
    </p:spTree>
    <p:extLst>
      <p:ext uri="{BB962C8B-B14F-4D97-AF65-F5344CB8AC3E}">
        <p14:creationId xmlns:p14="http://schemas.microsoft.com/office/powerpoint/2010/main" val="3295578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Starting in A.D. 66, the Jews and Romans began fighting each other. Most believe the Zealots were the instigators of this struggle. Josephus records in his book THE WAR OF JEWS book 2 chapter 19 about how the Roman General </a:t>
            </a:r>
            <a:r>
              <a:rPr lang="en-US" dirty="0" err="1"/>
              <a:t>Cestius</a:t>
            </a:r>
            <a:r>
              <a:rPr lang="en-US" dirty="0"/>
              <a:t> surrounded Jerusalem in A.D. 66, but for no apparent reason he left his siege of Jerusalem. In fact, notice was Josephus writes: </a:t>
            </a:r>
          </a:p>
          <a:p>
            <a:r>
              <a:rPr lang="en-US" dirty="0"/>
              <a:t> </a:t>
            </a:r>
          </a:p>
        </p:txBody>
      </p:sp>
    </p:spTree>
    <p:extLst>
      <p:ext uri="{BB962C8B-B14F-4D97-AF65-F5344CB8AC3E}">
        <p14:creationId xmlns:p14="http://schemas.microsoft.com/office/powerpoint/2010/main" val="553134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2050" name="Picture 2" descr="http://alanbandy.com/wp-content/uploads/2013/12/Jerusalem_Siege_by_Romans_70_AD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20" y="0"/>
            <a:ext cx="910398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77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"It then happened that </a:t>
            </a:r>
            <a:r>
              <a:rPr lang="en-US" dirty="0" err="1"/>
              <a:t>Cestius</a:t>
            </a:r>
            <a:r>
              <a:rPr lang="en-US" dirty="0"/>
              <a:t> was not conscious either how the besieged despaired of success, nor how courageous the people were for him; and so he recalled his soldiers from the place, and by despairing of any expectation of taking it, without having received any disgrace, he retired from the city, without any reason in the world." (Wars, II, XIX, 6,7) </a:t>
            </a:r>
            <a:endParaRPr lang="en-US" dirty="0"/>
          </a:p>
        </p:txBody>
      </p:sp>
    </p:spTree>
    <p:extLst>
      <p:ext uri="{BB962C8B-B14F-4D97-AF65-F5344CB8AC3E}">
        <p14:creationId xmlns:p14="http://schemas.microsoft.com/office/powerpoint/2010/main" val="3592849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This certainly would have been a wakeup call for the Christians of that day who were taught what Jesus had said. From A. D. 66, not only were the </a:t>
            </a:r>
            <a:r>
              <a:rPr lang="en-US" dirty="0" smtClean="0"/>
              <a:t>Romans </a:t>
            </a:r>
            <a:r>
              <a:rPr lang="en-US" dirty="0"/>
              <a:t>fighting the Jews, the Jews were undergoing a civil war. </a:t>
            </a:r>
          </a:p>
        </p:txBody>
      </p:sp>
    </p:spTree>
    <p:extLst>
      <p:ext uri="{BB962C8B-B14F-4D97-AF65-F5344CB8AC3E}">
        <p14:creationId xmlns:p14="http://schemas.microsoft.com/office/powerpoint/2010/main" val="1292797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600" dirty="0"/>
              <a:t>If you ever get a chance, you can read about these events in the Josephus’ book. From his book, you can learn just how great the tribulation was during that time. When Titus came in A.D. 70, he came during the time of the Passover, so the city was full to capacity with the Jews who had traveled from afar to partake of the Passover and the events surrounding it. They locked up the city when he came, but someone burned their food source in the city, which they could have survived on for a long time, but now a great famine begins within the walls. Since there was a civil war going on inside the city, the dead bodies began to pile up within the temple area, which was an abomination within itself. </a:t>
            </a:r>
          </a:p>
        </p:txBody>
      </p:sp>
    </p:spTree>
    <p:extLst>
      <p:ext uri="{BB962C8B-B14F-4D97-AF65-F5344CB8AC3E}">
        <p14:creationId xmlns:p14="http://schemas.microsoft.com/office/powerpoint/2010/main" val="3181313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In a similar </a:t>
            </a:r>
            <a:r>
              <a:rPr lang="en-US" dirty="0" smtClean="0"/>
              <a:t>instance </a:t>
            </a:r>
            <a:r>
              <a:rPr lang="en-US" dirty="0"/>
              <a:t>as found in 2 Kings 6:24 -30, a woman was so hungry that she did the unthinkable. She killed her baby and ate it. The Romans crucified around 500 Jews a day. After all was said and </a:t>
            </a:r>
            <a:r>
              <a:rPr lang="en-US" dirty="0" smtClean="0"/>
              <a:t>done, </a:t>
            </a:r>
            <a:r>
              <a:rPr lang="en-US" dirty="0"/>
              <a:t>around 1,100,000 Jews were killed and 97,000 were captured. </a:t>
            </a:r>
          </a:p>
          <a:p>
            <a:r>
              <a:rPr lang="en-US" dirty="0"/>
              <a:t> </a:t>
            </a:r>
          </a:p>
        </p:txBody>
      </p:sp>
    </p:spTree>
    <p:extLst>
      <p:ext uri="{BB962C8B-B14F-4D97-AF65-F5344CB8AC3E}">
        <p14:creationId xmlns:p14="http://schemas.microsoft.com/office/powerpoint/2010/main" val="2373441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This is an ugly scene, but it was just as Jesus said it would be. As I said earlier, not one Christian is recorded as being put to death by the Romans during this siege in A.D. 70. Josephus also tells us that the temple was destroyed on the same day and month as Solomon’s temple was earlier in history. I have always found this little fact to be interesting. </a:t>
            </a:r>
            <a:endParaRPr lang="en-US" dirty="0"/>
          </a:p>
        </p:txBody>
      </p:sp>
    </p:spTree>
    <p:extLst>
      <p:ext uri="{BB962C8B-B14F-4D97-AF65-F5344CB8AC3E}">
        <p14:creationId xmlns:p14="http://schemas.microsoft.com/office/powerpoint/2010/main" val="3275043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One more interesting point is that when the temple caught fire, the gold ran down through the stones of the temple and this is one of the reasons the soldiers did not leave one stone unturned because they wanted to get all the gold they could. </a:t>
            </a:r>
            <a:endParaRPr lang="en-US" dirty="0"/>
          </a:p>
        </p:txBody>
      </p:sp>
    </p:spTree>
    <p:extLst>
      <p:ext uri="{BB962C8B-B14F-4D97-AF65-F5344CB8AC3E}">
        <p14:creationId xmlns:p14="http://schemas.microsoft.com/office/powerpoint/2010/main" val="2837651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24:23 "Then if anyone says to you, 'Look, here </a:t>
            </a:r>
            <a:r>
              <a:rPr lang="en-US" i="1" dirty="0"/>
              <a:t>is </a:t>
            </a:r>
            <a:r>
              <a:rPr lang="en-US" dirty="0"/>
              <a:t>the Christ!' or 'There!' do not believe </a:t>
            </a:r>
            <a:r>
              <a:rPr lang="en-US" i="1" dirty="0"/>
              <a:t>it.</a:t>
            </a:r>
            <a:r>
              <a:rPr lang="en-US" dirty="0"/>
              <a:t>  </a:t>
            </a:r>
            <a:r>
              <a:rPr lang="en-US" baseline="30000" dirty="0"/>
              <a:t>24</a:t>
            </a:r>
            <a:r>
              <a:rPr lang="en-US" dirty="0"/>
              <a:t> "For false </a:t>
            </a:r>
            <a:r>
              <a:rPr lang="en-US" dirty="0" err="1"/>
              <a:t>christs</a:t>
            </a:r>
            <a:r>
              <a:rPr lang="en-US" dirty="0"/>
              <a:t> and false prophets will rise and show great signs and wonders to deceive, if possible, even the elect.  </a:t>
            </a:r>
            <a:r>
              <a:rPr lang="en-US" baseline="30000" dirty="0"/>
              <a:t>25</a:t>
            </a:r>
            <a:r>
              <a:rPr lang="en-US" dirty="0"/>
              <a:t> "See, I have told you beforehand.  </a:t>
            </a:r>
            <a:r>
              <a:rPr lang="en-US" baseline="30000" dirty="0"/>
              <a:t>26</a:t>
            </a:r>
            <a:r>
              <a:rPr lang="en-US" dirty="0"/>
              <a:t> "Therefore if they say to you, 'Look, He is in the desert!' do not go out; </a:t>
            </a:r>
            <a:r>
              <a:rPr lang="en-US" i="1" dirty="0"/>
              <a:t>or </a:t>
            </a:r>
            <a:r>
              <a:rPr lang="en-US" dirty="0"/>
              <a:t>'Look, </a:t>
            </a:r>
            <a:r>
              <a:rPr lang="en-US" i="1" dirty="0"/>
              <a:t>He is </a:t>
            </a:r>
            <a:r>
              <a:rPr lang="en-US" dirty="0"/>
              <a:t>in the inner rooms!' do not believe </a:t>
            </a:r>
            <a:r>
              <a:rPr lang="en-US" i="1" dirty="0"/>
              <a:t>it.</a:t>
            </a:r>
            <a:r>
              <a:rPr lang="en-US" dirty="0"/>
              <a:t>  </a:t>
            </a:r>
            <a:r>
              <a:rPr lang="en-US" baseline="30000" dirty="0"/>
              <a:t>27</a:t>
            </a:r>
            <a:r>
              <a:rPr lang="en-US" dirty="0"/>
              <a:t> "For as the lightning comes from the east and flashes to the west, so also will the coming of the Son of Man be. </a:t>
            </a:r>
          </a:p>
          <a:p>
            <a:r>
              <a:rPr lang="en-US" dirty="0"/>
              <a:t> </a:t>
            </a:r>
          </a:p>
        </p:txBody>
      </p:sp>
    </p:spTree>
    <p:extLst>
      <p:ext uri="{BB962C8B-B14F-4D97-AF65-F5344CB8AC3E}">
        <p14:creationId xmlns:p14="http://schemas.microsoft.com/office/powerpoint/2010/main" val="1349473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28</a:t>
            </a:r>
            <a:r>
              <a:rPr lang="en-US" dirty="0"/>
              <a:t> "For wherever the carcass is, there the eagles will be gathered together</a:t>
            </a:r>
            <a:r>
              <a:rPr lang="en-US" dirty="0" smtClean="0"/>
              <a:t>.</a:t>
            </a:r>
          </a:p>
          <a:p>
            <a:endParaRPr lang="en-US" dirty="0"/>
          </a:p>
        </p:txBody>
      </p:sp>
      <p:pic>
        <p:nvPicPr>
          <p:cNvPr id="11266" name="Picture 2" descr="https://asinglebag.files.wordpress.com/2011/07/vultu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917" y="1752600"/>
            <a:ext cx="5349083" cy="3581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0" y="1905000"/>
            <a:ext cx="3794917" cy="30469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400" dirty="0"/>
              <a:t>The word eagle or vulture was used in the OT to describe a foreign nation coming against the Jewish nation for punishment (Deut. 28:49; Hos. 8:1; Hab. 1:8). </a:t>
            </a:r>
            <a:endParaRPr lang="en-US" sz="2400" dirty="0"/>
          </a:p>
        </p:txBody>
      </p:sp>
    </p:spTree>
    <p:extLst>
      <p:ext uri="{BB962C8B-B14F-4D97-AF65-F5344CB8AC3E}">
        <p14:creationId xmlns:p14="http://schemas.microsoft.com/office/powerpoint/2010/main" val="37047321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24:29 " Immediately after the tribulation of those days the </a:t>
            </a:r>
            <a:r>
              <a:rPr lang="en-US" u="sng" dirty="0"/>
              <a:t>sun will be darkened,</a:t>
            </a:r>
            <a:r>
              <a:rPr lang="en-US" dirty="0"/>
              <a:t> and the </a:t>
            </a:r>
            <a:r>
              <a:rPr lang="en-US" u="sng" dirty="0"/>
              <a:t>moon will not give its light</a:t>
            </a:r>
            <a:r>
              <a:rPr lang="en-US" dirty="0"/>
              <a:t>; the </a:t>
            </a:r>
            <a:r>
              <a:rPr lang="en-US" u="sng" dirty="0"/>
              <a:t>stars will fall from heaven</a:t>
            </a:r>
            <a:r>
              <a:rPr lang="en-US" dirty="0"/>
              <a:t>, and the powers of the heavens will be shaken.</a:t>
            </a:r>
          </a:p>
        </p:txBody>
      </p:sp>
    </p:spTree>
    <p:extLst>
      <p:ext uri="{BB962C8B-B14F-4D97-AF65-F5344CB8AC3E}">
        <p14:creationId xmlns:p14="http://schemas.microsoft.com/office/powerpoint/2010/main" val="36087513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Isaiah’s prophecy about the downfall of Babylon. </a:t>
            </a:r>
          </a:p>
          <a:p>
            <a:r>
              <a:rPr lang="en-US" dirty="0"/>
              <a:t> </a:t>
            </a:r>
          </a:p>
          <a:p>
            <a:r>
              <a:rPr lang="en-US" dirty="0"/>
              <a:t>Isaiah 13:10 For the </a:t>
            </a:r>
            <a:r>
              <a:rPr lang="en-US" u="sng" dirty="0"/>
              <a:t>stars of heaven and their constellations Will not give their light</a:t>
            </a:r>
            <a:r>
              <a:rPr lang="en-US" dirty="0"/>
              <a:t>; The </a:t>
            </a:r>
            <a:r>
              <a:rPr lang="en-US" u="sng" dirty="0"/>
              <a:t>sun will be darkened</a:t>
            </a:r>
            <a:r>
              <a:rPr lang="en-US" dirty="0"/>
              <a:t> in its going forth, And the </a:t>
            </a:r>
            <a:r>
              <a:rPr lang="en-US" u="sng" dirty="0"/>
              <a:t>moon will not cause its light to shine.</a:t>
            </a:r>
            <a:r>
              <a:rPr lang="en-US" dirty="0"/>
              <a:t> See Isa. 13:19-20</a:t>
            </a:r>
          </a:p>
        </p:txBody>
      </p:sp>
    </p:spTree>
    <p:extLst>
      <p:ext uri="{BB962C8B-B14F-4D97-AF65-F5344CB8AC3E}">
        <p14:creationId xmlns:p14="http://schemas.microsoft.com/office/powerpoint/2010/main" val="30162393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Matthew 24:34 "Assuredly, I say to you, </a:t>
            </a:r>
            <a:r>
              <a:rPr lang="en-US" u="sng"/>
              <a:t>this generation</a:t>
            </a:r>
            <a:r>
              <a:rPr lang="en-US"/>
              <a:t> will by no means pass away till all these things take place.</a:t>
            </a:r>
          </a:p>
        </p:txBody>
      </p:sp>
    </p:spTree>
    <p:extLst>
      <p:ext uri="{BB962C8B-B14F-4D97-AF65-F5344CB8AC3E}">
        <p14:creationId xmlns:p14="http://schemas.microsoft.com/office/powerpoint/2010/main" val="4166862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Ezekiel talks about the downfall of Egypt. </a:t>
            </a:r>
          </a:p>
          <a:p>
            <a:endParaRPr lang="en-US" dirty="0"/>
          </a:p>
          <a:p>
            <a:r>
              <a:rPr lang="en-US" dirty="0"/>
              <a:t>Ezekiel 32:7 When I put out your light, I will cover the heavens, and </a:t>
            </a:r>
            <a:r>
              <a:rPr lang="en-US" u="sng" dirty="0"/>
              <a:t>make its stars dark</a:t>
            </a:r>
            <a:r>
              <a:rPr lang="en-US" dirty="0"/>
              <a:t>; I will </a:t>
            </a:r>
            <a:r>
              <a:rPr lang="en-US" u="sng" dirty="0"/>
              <a:t>cover the sun with a cloud</a:t>
            </a:r>
            <a:r>
              <a:rPr lang="en-US" dirty="0"/>
              <a:t>, And the </a:t>
            </a:r>
            <a:r>
              <a:rPr lang="en-US" u="sng" dirty="0"/>
              <a:t>moon shall not give her light. </a:t>
            </a:r>
            <a:r>
              <a:rPr lang="en-US" dirty="0"/>
              <a:t> 8 All the </a:t>
            </a:r>
            <a:r>
              <a:rPr lang="en-US" u="sng" dirty="0"/>
              <a:t>bright lights of the heavens I will make dark over you</a:t>
            </a:r>
            <a:r>
              <a:rPr lang="en-US" dirty="0"/>
              <a:t>, And bring darkness upon your land,' Says the Lord GOD.</a:t>
            </a:r>
            <a:endParaRPr lang="en-US" dirty="0"/>
          </a:p>
        </p:txBody>
      </p:sp>
    </p:spTree>
    <p:extLst>
      <p:ext uri="{BB962C8B-B14F-4D97-AF65-F5344CB8AC3E}">
        <p14:creationId xmlns:p14="http://schemas.microsoft.com/office/powerpoint/2010/main" val="23720854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43143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24:29 " </a:t>
            </a:r>
            <a:r>
              <a:rPr lang="en-US" sz="4000" dirty="0"/>
              <a:t>Immediately</a:t>
            </a:r>
            <a:r>
              <a:rPr lang="en-US" dirty="0"/>
              <a:t> after the tribulation of those days the </a:t>
            </a:r>
            <a:r>
              <a:rPr lang="en-US" u="sng" dirty="0"/>
              <a:t>sun will be darkened,</a:t>
            </a:r>
            <a:r>
              <a:rPr lang="en-US" dirty="0"/>
              <a:t> and the </a:t>
            </a:r>
            <a:r>
              <a:rPr lang="en-US" u="sng" dirty="0"/>
              <a:t>moon will not give its light</a:t>
            </a:r>
            <a:r>
              <a:rPr lang="en-US" dirty="0"/>
              <a:t>; the </a:t>
            </a:r>
            <a:r>
              <a:rPr lang="en-US" u="sng" dirty="0"/>
              <a:t>stars will fall from heaven</a:t>
            </a:r>
            <a:r>
              <a:rPr lang="en-US" dirty="0"/>
              <a:t>, and the powers of the heavens will be shaken.</a:t>
            </a:r>
          </a:p>
        </p:txBody>
      </p:sp>
    </p:spTree>
    <p:extLst>
      <p:ext uri="{BB962C8B-B14F-4D97-AF65-F5344CB8AC3E}">
        <p14:creationId xmlns:p14="http://schemas.microsoft.com/office/powerpoint/2010/main" val="11056680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24:30 "Then the </a:t>
            </a:r>
            <a:r>
              <a:rPr lang="en-US" u="sng" dirty="0"/>
              <a:t>sign of the Son of Man will appear in heaven</a:t>
            </a:r>
            <a:r>
              <a:rPr lang="en-US" dirty="0"/>
              <a:t>, and then all the tribes of the earth will mourn, and </a:t>
            </a:r>
            <a:r>
              <a:rPr lang="en-US" u="sng" dirty="0"/>
              <a:t>they will see the Son of Man coming on the clouds of heaven with power and great glory</a:t>
            </a:r>
            <a:r>
              <a:rPr lang="en-US" dirty="0"/>
              <a:t>.</a:t>
            </a:r>
          </a:p>
          <a:p>
            <a:r>
              <a:rPr lang="en-US" dirty="0"/>
              <a:t> </a:t>
            </a:r>
          </a:p>
        </p:txBody>
      </p:sp>
    </p:spTree>
    <p:extLst>
      <p:ext uri="{BB962C8B-B14F-4D97-AF65-F5344CB8AC3E}">
        <p14:creationId xmlns:p14="http://schemas.microsoft.com/office/powerpoint/2010/main" val="28115127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26:64  Jesus said to him, "It is as you said. Nevertheless, I say to you, hereafter you will see the Son of Man </a:t>
            </a:r>
            <a:r>
              <a:rPr lang="en-US" u="sng" dirty="0"/>
              <a:t>sitting at the right hand of the Power, and coming on the clouds of heaven."</a:t>
            </a:r>
            <a:endParaRPr lang="en-US" dirty="0"/>
          </a:p>
        </p:txBody>
      </p:sp>
    </p:spTree>
    <p:extLst>
      <p:ext uri="{BB962C8B-B14F-4D97-AF65-F5344CB8AC3E}">
        <p14:creationId xmlns:p14="http://schemas.microsoft.com/office/powerpoint/2010/main" val="32285656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“coming on the clouds of heaven with power” is another phrase that we can see used in OT on how the Lord would come against a nation by means of an earthly force. </a:t>
            </a:r>
          </a:p>
          <a:p>
            <a:endParaRPr lang="en-US" dirty="0"/>
          </a:p>
          <a:p>
            <a:r>
              <a:rPr lang="en-US" dirty="0"/>
              <a:t>Isaiah 19:1 The burden against Egypt. Behold, </a:t>
            </a:r>
            <a:r>
              <a:rPr lang="en-US" u="sng" dirty="0"/>
              <a:t>the LORD rides on a swift cloud, And will come into Egypt; </a:t>
            </a:r>
            <a:r>
              <a:rPr lang="en-US" dirty="0"/>
              <a:t>The idols of Egypt will totter at His presence, And the heart of Egypt will melt in its midst.  2 "I will set Egyptians against Egyptians; Everyone will fight against his brother, And everyone against his neighbor, City against city, kingdom against kingdom. </a:t>
            </a:r>
            <a:endParaRPr lang="en-US" dirty="0"/>
          </a:p>
        </p:txBody>
      </p:sp>
    </p:spTree>
    <p:extLst>
      <p:ext uri="{BB962C8B-B14F-4D97-AF65-F5344CB8AC3E}">
        <p14:creationId xmlns:p14="http://schemas.microsoft.com/office/powerpoint/2010/main" val="9113715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24:31 "And He will send His angels with a great sound of a trumpet, and they will gather together His elect from the four winds, from one end of heaven to the other.</a:t>
            </a:r>
          </a:p>
          <a:p>
            <a:r>
              <a:rPr lang="en-US" dirty="0"/>
              <a:t> </a:t>
            </a:r>
          </a:p>
        </p:txBody>
      </p:sp>
    </p:spTree>
    <p:extLst>
      <p:ext uri="{BB962C8B-B14F-4D97-AF65-F5344CB8AC3E}">
        <p14:creationId xmlns:p14="http://schemas.microsoft.com/office/powerpoint/2010/main" val="31428760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24:32 Now learn this parable from the fig tree: When its branch has already become tender and puts forth leaves, you know that summer </a:t>
            </a:r>
            <a:r>
              <a:rPr lang="en-US" i="1" dirty="0"/>
              <a:t>is </a:t>
            </a:r>
            <a:r>
              <a:rPr lang="en-US" dirty="0"/>
              <a:t>near.  </a:t>
            </a:r>
            <a:r>
              <a:rPr lang="en-US" baseline="30000" dirty="0"/>
              <a:t>33</a:t>
            </a:r>
            <a:r>
              <a:rPr lang="en-US" dirty="0"/>
              <a:t> "So you also, when </a:t>
            </a:r>
            <a:r>
              <a:rPr lang="en-US" u="sng" dirty="0"/>
              <a:t>you see all these things</a:t>
            </a:r>
            <a:r>
              <a:rPr lang="en-US" dirty="0"/>
              <a:t>, know that it is near -- at the doors! 34 "Assuredly, I say to you, </a:t>
            </a:r>
            <a:r>
              <a:rPr lang="en-US" u="sng" dirty="0"/>
              <a:t>this generation will by no means pass away till all these things take place. </a:t>
            </a:r>
            <a:endParaRPr lang="en-US" dirty="0"/>
          </a:p>
        </p:txBody>
      </p:sp>
    </p:spTree>
    <p:extLst>
      <p:ext uri="{BB962C8B-B14F-4D97-AF65-F5344CB8AC3E}">
        <p14:creationId xmlns:p14="http://schemas.microsoft.com/office/powerpoint/2010/main" val="26486050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23:36  "Assuredly, I say to you, </a:t>
            </a:r>
            <a:r>
              <a:rPr lang="en-US" u="sng" dirty="0"/>
              <a:t>all these things</a:t>
            </a:r>
            <a:r>
              <a:rPr lang="en-US" dirty="0"/>
              <a:t> will come upon this generation</a:t>
            </a:r>
            <a:r>
              <a:rPr lang="en-US" dirty="0" smtClean="0"/>
              <a:t>.</a:t>
            </a:r>
          </a:p>
          <a:p>
            <a:endParaRPr lang="en-US" dirty="0"/>
          </a:p>
          <a:p>
            <a:r>
              <a:rPr lang="en-US" dirty="0"/>
              <a:t>Matthew 24:2  "Do you not see </a:t>
            </a:r>
            <a:r>
              <a:rPr lang="en-US" u="sng" dirty="0"/>
              <a:t>all these things</a:t>
            </a:r>
            <a:r>
              <a:rPr lang="en-US" dirty="0"/>
              <a:t>? Referring to the buildings of the temple. </a:t>
            </a:r>
          </a:p>
          <a:p>
            <a:r>
              <a:rPr lang="en-US" dirty="0"/>
              <a:t> </a:t>
            </a:r>
          </a:p>
          <a:p>
            <a:r>
              <a:rPr lang="en-US" dirty="0"/>
              <a:t>Matthew 24:3  "Tell us, when will </a:t>
            </a:r>
            <a:r>
              <a:rPr lang="en-US" u="sng" dirty="0"/>
              <a:t>these things</a:t>
            </a:r>
            <a:r>
              <a:rPr lang="en-US" dirty="0"/>
              <a:t> be?</a:t>
            </a:r>
          </a:p>
          <a:p>
            <a:r>
              <a:rPr lang="en-US" dirty="0"/>
              <a:t> </a:t>
            </a:r>
          </a:p>
          <a:p>
            <a:r>
              <a:rPr lang="en-US" dirty="0"/>
              <a:t>Matthew 24:6  See that you are not troubled; for </a:t>
            </a:r>
            <a:r>
              <a:rPr lang="en-US" u="sng" dirty="0"/>
              <a:t>all </a:t>
            </a:r>
            <a:r>
              <a:rPr lang="en-US" i="1" u="sng" dirty="0"/>
              <a:t>these things</a:t>
            </a:r>
            <a:r>
              <a:rPr lang="en-US" i="1" dirty="0"/>
              <a:t> </a:t>
            </a:r>
            <a:r>
              <a:rPr lang="en-US" dirty="0"/>
              <a:t>must come to pass</a:t>
            </a:r>
          </a:p>
          <a:p>
            <a:endParaRPr lang="en-US" dirty="0"/>
          </a:p>
        </p:txBody>
      </p:sp>
    </p:spTree>
    <p:extLst>
      <p:ext uri="{BB962C8B-B14F-4D97-AF65-F5344CB8AC3E}">
        <p14:creationId xmlns:p14="http://schemas.microsoft.com/office/powerpoint/2010/main" val="4189629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24:8 "</a:t>
            </a:r>
            <a:r>
              <a:rPr lang="en-US" u="sng" dirty="0"/>
              <a:t>All these</a:t>
            </a:r>
            <a:r>
              <a:rPr lang="en-US" dirty="0"/>
              <a:t> </a:t>
            </a:r>
            <a:r>
              <a:rPr lang="en-US" i="1" dirty="0"/>
              <a:t>are </a:t>
            </a:r>
            <a:r>
              <a:rPr lang="en-US" dirty="0"/>
              <a:t>the beginning of sorrows.</a:t>
            </a:r>
          </a:p>
          <a:p>
            <a:r>
              <a:rPr lang="en-US" dirty="0"/>
              <a:t> </a:t>
            </a:r>
          </a:p>
          <a:p>
            <a:r>
              <a:rPr lang="en-US" dirty="0"/>
              <a:t>Luke 21:26 "men's hearts failing them from fear and the expectation of </a:t>
            </a:r>
            <a:r>
              <a:rPr lang="en-US" u="sng" dirty="0"/>
              <a:t>those things</a:t>
            </a:r>
            <a:r>
              <a:rPr lang="en-US" dirty="0"/>
              <a:t> which are coming on the earth </a:t>
            </a:r>
            <a:endParaRPr lang="en-US" dirty="0" smtClean="0"/>
          </a:p>
          <a:p>
            <a:endParaRPr lang="en-US" dirty="0"/>
          </a:p>
          <a:p>
            <a:r>
              <a:rPr lang="en-US" dirty="0"/>
              <a:t>Luke 21:31 "So you also, when you see </a:t>
            </a:r>
            <a:r>
              <a:rPr lang="en-US" u="sng" dirty="0"/>
              <a:t>these things </a:t>
            </a:r>
            <a:r>
              <a:rPr lang="en-US" dirty="0"/>
              <a:t>happening, know that the kingdom of God is near.</a:t>
            </a:r>
            <a:endParaRPr lang="en-US" dirty="0"/>
          </a:p>
        </p:txBody>
      </p:sp>
    </p:spTree>
    <p:extLst>
      <p:ext uri="{BB962C8B-B14F-4D97-AF65-F5344CB8AC3E}">
        <p14:creationId xmlns:p14="http://schemas.microsoft.com/office/powerpoint/2010/main" val="2971135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24:19  "But woe to those who are pregnant and to those who are nursing babies in </a:t>
            </a:r>
            <a:r>
              <a:rPr lang="en-US" u="sng" dirty="0"/>
              <a:t>those days</a:t>
            </a:r>
            <a:r>
              <a:rPr lang="en-US" dirty="0"/>
              <a:t>!</a:t>
            </a:r>
          </a:p>
          <a:p>
            <a:r>
              <a:rPr lang="en-US" dirty="0"/>
              <a:t> </a:t>
            </a:r>
          </a:p>
          <a:p>
            <a:r>
              <a:rPr lang="en-US" dirty="0"/>
              <a:t>Matthew 24:22 "And unless those days were shortened, no flesh would be saved; but for the elect's sake </a:t>
            </a:r>
            <a:r>
              <a:rPr lang="en-US" u="sng" dirty="0"/>
              <a:t>those days</a:t>
            </a:r>
            <a:r>
              <a:rPr lang="en-US" dirty="0"/>
              <a:t> will be shortened. </a:t>
            </a:r>
          </a:p>
          <a:p>
            <a:r>
              <a:rPr lang="en-US" dirty="0"/>
              <a:t> </a:t>
            </a:r>
          </a:p>
          <a:p>
            <a:r>
              <a:rPr lang="en-US" dirty="0"/>
              <a:t>Matthew 24:29 " Immediately after the tribulation of </a:t>
            </a:r>
            <a:r>
              <a:rPr lang="en-US" u="sng" dirty="0"/>
              <a:t>those days</a:t>
            </a:r>
            <a:r>
              <a:rPr lang="en-US" dirty="0"/>
              <a:t> the sun will be </a:t>
            </a:r>
            <a:r>
              <a:rPr lang="en-US" dirty="0" smtClean="0"/>
              <a:t>darkened…</a:t>
            </a:r>
            <a:endParaRPr lang="en-US" dirty="0"/>
          </a:p>
        </p:txBody>
      </p:sp>
    </p:spTree>
    <p:extLst>
      <p:ext uri="{BB962C8B-B14F-4D97-AF65-F5344CB8AC3E}">
        <p14:creationId xmlns:p14="http://schemas.microsoft.com/office/powerpoint/2010/main" val="24586277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Instead, the word generation is almost always defined as, </a:t>
            </a:r>
          </a:p>
          <a:p>
            <a:r>
              <a:rPr lang="en-US"/>
              <a:t> </a:t>
            </a:r>
          </a:p>
          <a:p>
            <a:r>
              <a:rPr lang="en-US"/>
              <a:t>“the sum total of those born at the same time, expanded to include all those living at a given time” </a:t>
            </a:r>
          </a:p>
        </p:txBody>
      </p:sp>
    </p:spTree>
    <p:extLst>
      <p:ext uri="{BB962C8B-B14F-4D97-AF65-F5344CB8AC3E}">
        <p14:creationId xmlns:p14="http://schemas.microsoft.com/office/powerpoint/2010/main" val="2861080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24:35 "Heaven and earth will pass away, but My words will by no means pass away.</a:t>
            </a:r>
          </a:p>
        </p:txBody>
      </p:sp>
    </p:spTree>
    <p:extLst>
      <p:ext uri="{BB962C8B-B14F-4D97-AF65-F5344CB8AC3E}">
        <p14:creationId xmlns:p14="http://schemas.microsoft.com/office/powerpoint/2010/main" val="2106327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Matthew 24:36  But of </a:t>
            </a:r>
            <a:r>
              <a:rPr lang="en-US" u="sng"/>
              <a:t>that day and hour no one knows</a:t>
            </a:r>
            <a:r>
              <a:rPr lang="en-US"/>
              <a:t>, </a:t>
            </a:r>
            <a:r>
              <a:rPr lang="en-US" u="sng"/>
              <a:t>not even the angels of heaven</a:t>
            </a:r>
            <a:r>
              <a:rPr lang="en-US"/>
              <a:t>, but </a:t>
            </a:r>
            <a:r>
              <a:rPr lang="en-US" u="sng"/>
              <a:t>My Father only</a:t>
            </a:r>
            <a:r>
              <a:rPr lang="en-US"/>
              <a:t>.</a:t>
            </a:r>
          </a:p>
        </p:txBody>
      </p:sp>
    </p:spTree>
    <p:extLst>
      <p:ext uri="{BB962C8B-B14F-4D97-AF65-F5344CB8AC3E}">
        <p14:creationId xmlns:p14="http://schemas.microsoft.com/office/powerpoint/2010/main" val="39359186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400" dirty="0"/>
              <a:t>Matthew 12:36  "But I say to you that for every idle word men may speak, they will give account of it in </a:t>
            </a:r>
            <a:r>
              <a:rPr lang="en-US" sz="2400" u="sng" dirty="0"/>
              <a:t>the day of judgment</a:t>
            </a:r>
            <a:r>
              <a:rPr lang="en-US" sz="2400" dirty="0" smtClean="0"/>
              <a:t>.</a:t>
            </a:r>
          </a:p>
          <a:p>
            <a:endParaRPr lang="en-US" sz="2400" dirty="0"/>
          </a:p>
          <a:p>
            <a:r>
              <a:rPr lang="en-US" sz="2400" dirty="0"/>
              <a:t>Matthew 10:15 "Assuredly, I say to you, it will be more tolerable for the land of Sodom and Gomorrah </a:t>
            </a:r>
            <a:r>
              <a:rPr lang="en-US" sz="2400" u="sng" dirty="0"/>
              <a:t>in the day of judgment </a:t>
            </a:r>
            <a:r>
              <a:rPr lang="en-US" sz="2400" dirty="0"/>
              <a:t>than for that city!</a:t>
            </a:r>
          </a:p>
          <a:p>
            <a:endParaRPr lang="en-US" sz="2400" dirty="0"/>
          </a:p>
          <a:p>
            <a:r>
              <a:rPr lang="en-US" sz="2400" dirty="0"/>
              <a:t>John 12:48 "He who rejects Me, and does not receive My words, has that which judges him -- the word that I have spoken will judge him </a:t>
            </a:r>
            <a:r>
              <a:rPr lang="en-US" sz="2400" u="sng" dirty="0"/>
              <a:t>in the last day.</a:t>
            </a:r>
          </a:p>
          <a:p>
            <a:endParaRPr lang="en-US" sz="2400" dirty="0"/>
          </a:p>
          <a:p>
            <a:r>
              <a:rPr lang="en-US" sz="2400" dirty="0"/>
              <a:t>John 6:44 "No one can come to Me unless the Father who sent Me draws him; and I will raise him up </a:t>
            </a:r>
            <a:r>
              <a:rPr lang="en-US" sz="2400" u="sng" dirty="0"/>
              <a:t>at the last day</a:t>
            </a:r>
            <a:r>
              <a:rPr lang="en-US" sz="2400" dirty="0"/>
              <a:t>.</a:t>
            </a:r>
          </a:p>
          <a:p>
            <a:endParaRPr lang="en-US" sz="2400" dirty="0"/>
          </a:p>
        </p:txBody>
      </p:sp>
    </p:spTree>
    <p:extLst>
      <p:ext uri="{BB962C8B-B14F-4D97-AF65-F5344CB8AC3E}">
        <p14:creationId xmlns:p14="http://schemas.microsoft.com/office/powerpoint/2010/main" val="36347423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24:37 "But as the days of Noah </a:t>
            </a:r>
            <a:r>
              <a:rPr lang="en-US" i="1" dirty="0"/>
              <a:t>were, </a:t>
            </a:r>
            <a:r>
              <a:rPr lang="en-US" dirty="0"/>
              <a:t>so also will the coming of the Son of Man be.  </a:t>
            </a:r>
            <a:r>
              <a:rPr lang="en-US" baseline="30000" dirty="0"/>
              <a:t>38</a:t>
            </a:r>
            <a:r>
              <a:rPr lang="en-US" dirty="0"/>
              <a:t> "For as in the days before the flood, they were eating and drinking, marrying and giving in marriage, until the day that Noah entered the ark,  </a:t>
            </a:r>
            <a:r>
              <a:rPr lang="en-US" baseline="30000" dirty="0"/>
              <a:t>39</a:t>
            </a:r>
            <a:r>
              <a:rPr lang="en-US" dirty="0"/>
              <a:t> "and did not know until the flood came and took them all away, so also will the coming of the Son of Man be.</a:t>
            </a:r>
          </a:p>
        </p:txBody>
      </p:sp>
    </p:spTree>
    <p:extLst>
      <p:ext uri="{BB962C8B-B14F-4D97-AF65-F5344CB8AC3E}">
        <p14:creationId xmlns:p14="http://schemas.microsoft.com/office/powerpoint/2010/main" val="5704188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530" name="Picture 2" descr="http://media.ldscdn.org/images/media-library/gospel-art/old-testament/noah-building-ark-39459-wallpap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470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495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2 Peter 3:10 But </a:t>
            </a:r>
            <a:r>
              <a:rPr lang="en-US" u="sng" dirty="0"/>
              <a:t>the day of the Lord</a:t>
            </a:r>
            <a:r>
              <a:rPr lang="en-US" dirty="0"/>
              <a:t> will come as a thief </a:t>
            </a:r>
            <a:r>
              <a:rPr lang="en-US" u="sng" dirty="0"/>
              <a:t>in the night</a:t>
            </a:r>
            <a:r>
              <a:rPr lang="en-US" dirty="0"/>
              <a:t>, in which the heavens will pass away with a great noise, and the elements will melt with fervent heat; both the earth and the works that are in it will be burned up.</a:t>
            </a:r>
          </a:p>
        </p:txBody>
      </p:sp>
      <p:pic>
        <p:nvPicPr>
          <p:cNvPr id="24578" name="Picture 2" descr="http://denveryouthproject.files.wordpress.com/2012/05/earthdea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46769"/>
            <a:ext cx="8039100" cy="4593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1490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24:40 "Then two </a:t>
            </a:r>
            <a:r>
              <a:rPr lang="en-US" i="1" dirty="0"/>
              <a:t>men </a:t>
            </a:r>
            <a:r>
              <a:rPr lang="en-US" dirty="0"/>
              <a:t>will be in the field: one will be taken and the other left.  </a:t>
            </a:r>
            <a:r>
              <a:rPr lang="en-US" baseline="30000" dirty="0"/>
              <a:t>41</a:t>
            </a:r>
            <a:r>
              <a:rPr lang="en-US" dirty="0"/>
              <a:t> "Two </a:t>
            </a:r>
            <a:r>
              <a:rPr lang="en-US" i="1" dirty="0"/>
              <a:t>women will be </a:t>
            </a:r>
            <a:r>
              <a:rPr lang="en-US" dirty="0"/>
              <a:t>grinding at the mill: one will be taken and the other left</a:t>
            </a:r>
            <a:r>
              <a:rPr lang="en-US" dirty="0" smtClean="0"/>
              <a:t>.</a:t>
            </a:r>
          </a:p>
          <a:p>
            <a:endParaRPr lang="en-US" dirty="0"/>
          </a:p>
          <a:p>
            <a:r>
              <a:rPr lang="en-US" dirty="0"/>
              <a:t>John 5:28 "Do not marvel at this; for the hour is coming in which all who are in the graves will hear His voice  </a:t>
            </a:r>
            <a:r>
              <a:rPr lang="en-US" baseline="30000" dirty="0"/>
              <a:t>29</a:t>
            </a:r>
            <a:r>
              <a:rPr lang="en-US" dirty="0"/>
              <a:t> "and come forth -- those who have done good, to the resurrection of life, and those who have done evil, to the resurrection of condemnation.</a:t>
            </a:r>
          </a:p>
          <a:p>
            <a:endParaRPr lang="en-US" dirty="0"/>
          </a:p>
        </p:txBody>
      </p:sp>
    </p:spTree>
    <p:extLst>
      <p:ext uri="{BB962C8B-B14F-4D97-AF65-F5344CB8AC3E}">
        <p14:creationId xmlns:p14="http://schemas.microsoft.com/office/powerpoint/2010/main" val="18116358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24:42 "Watch therefore, for you do not know what hour your Lord is coming.  </a:t>
            </a:r>
            <a:r>
              <a:rPr lang="en-US" baseline="30000" dirty="0"/>
              <a:t>43</a:t>
            </a:r>
            <a:r>
              <a:rPr lang="en-US" dirty="0"/>
              <a:t> "But know this, that if the master of the house had known what hour the thief would come, he would have watched and not allowed his house to be broken into.  </a:t>
            </a:r>
            <a:r>
              <a:rPr lang="en-US" baseline="30000" dirty="0"/>
              <a:t>44</a:t>
            </a:r>
            <a:r>
              <a:rPr lang="en-US" dirty="0"/>
              <a:t> "Therefore you also be ready, for the Son of Man is coming at an hour you do not expect.  </a:t>
            </a:r>
          </a:p>
        </p:txBody>
      </p:sp>
    </p:spTree>
    <p:extLst>
      <p:ext uri="{BB962C8B-B14F-4D97-AF65-F5344CB8AC3E}">
        <p14:creationId xmlns:p14="http://schemas.microsoft.com/office/powerpoint/2010/main" val="2804247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5556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24:45 Who then is a faithful and wise servant, whom his master made ruler over his household, to give them food in due season?  </a:t>
            </a:r>
            <a:r>
              <a:rPr lang="en-US" baseline="30000" dirty="0"/>
              <a:t>46</a:t>
            </a:r>
            <a:r>
              <a:rPr lang="en-US" dirty="0"/>
              <a:t> "Blessed </a:t>
            </a:r>
            <a:r>
              <a:rPr lang="en-US" i="1" dirty="0"/>
              <a:t>is </a:t>
            </a:r>
            <a:r>
              <a:rPr lang="en-US" dirty="0"/>
              <a:t>that servant whom his master, when he comes, will find so doing.  </a:t>
            </a:r>
            <a:r>
              <a:rPr lang="en-US" baseline="30000" dirty="0"/>
              <a:t>47</a:t>
            </a:r>
            <a:r>
              <a:rPr lang="en-US" dirty="0"/>
              <a:t> "Assuredly, I say to you that he will make him ruler over all his goods.  </a:t>
            </a:r>
            <a:r>
              <a:rPr lang="en-US" baseline="30000" dirty="0"/>
              <a:t>48</a:t>
            </a:r>
            <a:r>
              <a:rPr lang="en-US" dirty="0"/>
              <a:t> "But if that evil servant says in his heart, 'My master is delaying his coming,'  </a:t>
            </a:r>
            <a:r>
              <a:rPr lang="en-US" baseline="30000" dirty="0"/>
              <a:t>49</a:t>
            </a:r>
            <a:r>
              <a:rPr lang="en-US" dirty="0"/>
              <a:t> "and begins to beat </a:t>
            </a:r>
            <a:r>
              <a:rPr lang="en-US" i="1" dirty="0"/>
              <a:t>his </a:t>
            </a:r>
            <a:r>
              <a:rPr lang="en-US" dirty="0"/>
              <a:t>fellow servants, and to eat and drink with the drunkards,  </a:t>
            </a:r>
            <a:r>
              <a:rPr lang="en-US" baseline="30000" dirty="0"/>
              <a:t>50</a:t>
            </a:r>
            <a:r>
              <a:rPr lang="en-US" dirty="0"/>
              <a:t> "the master of that servant will come on a day when he is not looking for </a:t>
            </a:r>
            <a:r>
              <a:rPr lang="en-US" i="1" dirty="0"/>
              <a:t>him </a:t>
            </a:r>
            <a:r>
              <a:rPr lang="en-US" dirty="0"/>
              <a:t>and at an hour that he is not aware of,  </a:t>
            </a:r>
            <a:r>
              <a:rPr lang="en-US" baseline="30000" dirty="0"/>
              <a:t>51</a:t>
            </a:r>
            <a:r>
              <a:rPr lang="en-US" dirty="0"/>
              <a:t> "and will cut him in two and appoint </a:t>
            </a:r>
            <a:r>
              <a:rPr lang="en-US" i="1" dirty="0"/>
              <a:t>him </a:t>
            </a:r>
            <a:r>
              <a:rPr lang="en-US" dirty="0"/>
              <a:t>his portion with the hypocrites. There shall be weeping and gnashing of teeth.</a:t>
            </a:r>
          </a:p>
        </p:txBody>
      </p:sp>
    </p:spTree>
    <p:extLst>
      <p:ext uri="{BB962C8B-B14F-4D97-AF65-F5344CB8AC3E}">
        <p14:creationId xmlns:p14="http://schemas.microsoft.com/office/powerpoint/2010/main" val="414888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602" name="Picture 2" descr="https://nancyduhalde.files.wordpress.com/2014/05/image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57454" cy="6040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9240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Matthew 1:17 So all the generations from Abraham to David </a:t>
            </a:r>
            <a:r>
              <a:rPr lang="en-US" i="1"/>
              <a:t>are </a:t>
            </a:r>
            <a:r>
              <a:rPr lang="en-US"/>
              <a:t>fourteen generations;</a:t>
            </a:r>
          </a:p>
        </p:txBody>
      </p:sp>
    </p:spTree>
    <p:extLst>
      <p:ext uri="{BB962C8B-B14F-4D97-AF65-F5344CB8AC3E}">
        <p14:creationId xmlns:p14="http://schemas.microsoft.com/office/powerpoint/2010/main" val="1616205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4465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4400" dirty="0" smtClean="0"/>
              <a:t>If Jesus came back right now, would you be ready? </a:t>
            </a:r>
            <a:endParaRPr lang="en-US" sz="4400" dirty="0"/>
          </a:p>
        </p:txBody>
      </p:sp>
    </p:spTree>
    <p:extLst>
      <p:ext uri="{BB962C8B-B14F-4D97-AF65-F5344CB8AC3E}">
        <p14:creationId xmlns:p14="http://schemas.microsoft.com/office/powerpoint/2010/main" val="11617746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My goal is to show you that Mt. 24 talks about 2 different events. Verses 1 – 34 talk about the destruction of </a:t>
            </a:r>
            <a:r>
              <a:rPr lang="en-US" dirty="0" smtClean="0"/>
              <a:t>Jerusalem, </a:t>
            </a:r>
            <a:r>
              <a:rPr lang="en-US" dirty="0"/>
              <a:t>and </a:t>
            </a:r>
            <a:r>
              <a:rPr lang="en-US" dirty="0" smtClean="0"/>
              <a:t>verses </a:t>
            </a:r>
            <a:r>
              <a:rPr lang="en-US" dirty="0"/>
              <a:t>36 – 51 talk about Jesus’ second coming when the end of the world will occur. </a:t>
            </a:r>
            <a:endParaRPr lang="en-US" dirty="0"/>
          </a:p>
        </p:txBody>
      </p:sp>
    </p:spTree>
    <p:extLst>
      <p:ext uri="{BB962C8B-B14F-4D97-AF65-F5344CB8AC3E}">
        <p14:creationId xmlns:p14="http://schemas.microsoft.com/office/powerpoint/2010/main" val="3398561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a:t>Matthew 24:1 Then Jesus went out and departed from the temple, and His disciples came up to show Him the buildings of the temple.  </a:t>
            </a:r>
            <a:r>
              <a:rPr lang="en-US" baseline="30000"/>
              <a:t>2</a:t>
            </a:r>
            <a:r>
              <a:rPr lang="en-US"/>
              <a:t> And Jesus said to them, "Do you not see all these things? Assuredly, I say to you, not </a:t>
            </a:r>
            <a:r>
              <a:rPr lang="en-US" i="1"/>
              <a:t>one </a:t>
            </a:r>
            <a:r>
              <a:rPr lang="en-US"/>
              <a:t>stone shall be left here upon another, that shall not be thrown down." </a:t>
            </a:r>
            <a:r>
              <a:rPr lang="en-US" baseline="30000"/>
              <a:t>3</a:t>
            </a:r>
            <a:r>
              <a:rPr lang="en-US"/>
              <a:t> Now as He sat on the Mount of Olives, the disciples came to Him privately, saying…</a:t>
            </a:r>
          </a:p>
        </p:txBody>
      </p:sp>
    </p:spTree>
    <p:extLst>
      <p:ext uri="{BB962C8B-B14F-4D97-AF65-F5344CB8AC3E}">
        <p14:creationId xmlns:p14="http://schemas.microsoft.com/office/powerpoint/2010/main" val="714674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5561</TotalTime>
  <Words>3804</Words>
  <Application>Microsoft Office PowerPoint</Application>
  <PresentationFormat>On-screen Show (4:3)</PresentationFormat>
  <Paragraphs>194</Paragraphs>
  <Slides>70</Slides>
  <Notes>70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Calibri</vt:lpstr>
      <vt:lpstr>Tahoma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cougan c</cp:lastModifiedBy>
  <cp:revision>76</cp:revision>
  <dcterms:created xsi:type="dcterms:W3CDTF">2006-12-19T00:50:39Z</dcterms:created>
  <dcterms:modified xsi:type="dcterms:W3CDTF">2015-08-17T04:11:37Z</dcterms:modified>
</cp:coreProperties>
</file>